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g"/>
  <Override PartName="/ppt/media/image13.jpg" ContentType="image/jpg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media/image16.jpg" ContentType="image/jpg"/>
  <Override PartName="/ppt/media/image26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57" r:id="rId4"/>
    <p:sldId id="271" r:id="rId5"/>
    <p:sldId id="258" r:id="rId6"/>
    <p:sldId id="259" r:id="rId7"/>
    <p:sldId id="260" r:id="rId8"/>
    <p:sldId id="261" r:id="rId9"/>
    <p:sldId id="262" r:id="rId10"/>
    <p:sldId id="275" r:id="rId11"/>
    <p:sldId id="276" r:id="rId12"/>
    <p:sldId id="273" r:id="rId13"/>
    <p:sldId id="263" r:id="rId14"/>
    <p:sldId id="264" r:id="rId15"/>
    <p:sldId id="265" r:id="rId16"/>
    <p:sldId id="266" r:id="rId17"/>
    <p:sldId id="272" r:id="rId18"/>
    <p:sldId id="267" r:id="rId19"/>
    <p:sldId id="268" r:id="rId20"/>
    <p:sldId id="277" r:id="rId21"/>
    <p:sldId id="274" r:id="rId22"/>
    <p:sldId id="269" r:id="rId23"/>
  </p:sldIdLst>
  <p:sldSz cx="20104100" cy="11309350"/>
  <p:notesSz cx="9388475" cy="71024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558"/>
    <a:srgbClr val="6B5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/>
    <p:restoredTop sz="93836"/>
  </p:normalViewPr>
  <p:slideViewPr>
    <p:cSldViewPr>
      <p:cViewPr varScale="1">
        <p:scale>
          <a:sx n="63" d="100"/>
          <a:sy n="63" d="100"/>
        </p:scale>
        <p:origin x="72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537" cy="355922"/>
          </a:xfrm>
          <a:prstGeom prst="rect">
            <a:avLst/>
          </a:prstGeom>
        </p:spPr>
        <p:txBody>
          <a:bodyPr vert="horz" lIns="47997" tIns="23998" rIns="47997" bIns="23998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714" y="0"/>
            <a:ext cx="4068537" cy="355922"/>
          </a:xfrm>
          <a:prstGeom prst="rect">
            <a:avLst/>
          </a:prstGeom>
        </p:spPr>
        <p:txBody>
          <a:bodyPr vert="horz" lIns="47997" tIns="23998" rIns="47997" bIns="23998" rtlCol="0"/>
          <a:lstStyle>
            <a:lvl1pPr algn="r">
              <a:defRPr sz="600"/>
            </a:lvl1pPr>
          </a:lstStyle>
          <a:p>
            <a:fld id="{CF336718-8930-0143-AF4D-A089A427B2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5400" y="889000"/>
            <a:ext cx="4257675" cy="239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997" tIns="23998" rIns="47997" bIns="239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551" y="3417643"/>
            <a:ext cx="7511373" cy="2797522"/>
          </a:xfrm>
          <a:prstGeom prst="rect">
            <a:avLst/>
          </a:prstGeom>
        </p:spPr>
        <p:txBody>
          <a:bodyPr vert="horz" lIns="47997" tIns="23998" rIns="47997" bIns="239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554"/>
            <a:ext cx="4068537" cy="355921"/>
          </a:xfrm>
          <a:prstGeom prst="rect">
            <a:avLst/>
          </a:prstGeom>
        </p:spPr>
        <p:txBody>
          <a:bodyPr vert="horz" lIns="47997" tIns="23998" rIns="47997" bIns="23998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714" y="6746554"/>
            <a:ext cx="4068537" cy="355921"/>
          </a:xfrm>
          <a:prstGeom prst="rect">
            <a:avLst/>
          </a:prstGeom>
        </p:spPr>
        <p:txBody>
          <a:bodyPr vert="horz" lIns="47997" tIns="23998" rIns="47997" bIns="23998" rtlCol="0" anchor="b"/>
          <a:lstStyle>
            <a:lvl1pPr algn="r">
              <a:defRPr sz="600"/>
            </a:lvl1pPr>
          </a:lstStyle>
          <a:p>
            <a:fld id="{1FA3B77D-6EDA-4C48-8A59-9EE698419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3B77D-6EDA-4C48-8A59-9EE6984191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4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94379" y="2432251"/>
            <a:ext cx="6374130" cy="160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1ABEED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1ABEED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1ABEED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1ABEED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6676" y="2720201"/>
            <a:ext cx="10190747" cy="93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1ABEED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6809" y="4372506"/>
            <a:ext cx="13141325" cy="4402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A colorful striped border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2FB2CEB-1A67-4EA1-E734-297968730C3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3619" y="8524624"/>
            <a:ext cx="441706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WE</a:t>
            </a:r>
            <a:r>
              <a:rPr sz="5900" b="1" spc="405" dirty="0">
                <a:solidFill>
                  <a:srgbClr val="6B5595"/>
                </a:solidFill>
                <a:latin typeface="Avenir Next"/>
                <a:cs typeface="Avenir Next"/>
              </a:rPr>
              <a:t>L</a:t>
            </a:r>
            <a:r>
              <a:rPr sz="5900" b="1" spc="509" dirty="0">
                <a:solidFill>
                  <a:srgbClr val="6B5595"/>
                </a:solidFill>
                <a:latin typeface="Avenir Next"/>
                <a:cs typeface="Avenir Next"/>
              </a:rPr>
              <a:t>C</a:t>
            </a: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OM</a:t>
            </a:r>
            <a:r>
              <a:rPr sz="5900" b="1" spc="-10" dirty="0">
                <a:solidFill>
                  <a:srgbClr val="6B5595"/>
                </a:solidFill>
                <a:latin typeface="Avenir Next"/>
                <a:cs typeface="Avenir Next"/>
              </a:rPr>
              <a:t>E</a:t>
            </a:r>
            <a:endParaRPr sz="5900" dirty="0">
              <a:solidFill>
                <a:srgbClr val="6B5595"/>
              </a:solidFill>
              <a:latin typeface="Avenir Next"/>
              <a:cs typeface="Avenir Next"/>
            </a:endParaRPr>
          </a:p>
        </p:txBody>
      </p:sp>
      <p:pic>
        <p:nvPicPr>
          <p:cNvPr id="5" name="Picture 4" descr="A logo for a women's foundation&#10;&#10;Description automatically generated">
            <a:extLst>
              <a:ext uri="{FF2B5EF4-FFF2-40B4-BE49-F238E27FC236}">
                <a16:creationId xmlns:a16="http://schemas.microsoft.com/office/drawing/2014/main" id="{2D4B25A7-EDB8-DD89-B07E-A45C3678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04" y="1616840"/>
            <a:ext cx="6816892" cy="6907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12850" y="2062136"/>
            <a:ext cx="17449800" cy="16113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algn="ctr">
              <a:lnSpc>
                <a:spcPts val="5400"/>
              </a:lnSpc>
              <a:tabLst>
                <a:tab pos="2689860" algn="l"/>
              </a:tabLst>
            </a:pPr>
            <a:r>
              <a:rPr lang="en-US" sz="4600" spc="335" dirty="0">
                <a:solidFill>
                  <a:srgbClr val="A3A3A3"/>
                </a:solidFill>
                <a:latin typeface="Avenir Next Demi"/>
              </a:rPr>
              <a:t>TABLE HOSTS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5250" y="4130675"/>
            <a:ext cx="17297400" cy="53760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  </a:t>
            </a:r>
            <a:r>
              <a:rPr lang="en-US" sz="4000" dirty="0">
                <a:latin typeface="Avenir Next"/>
              </a:rPr>
              <a:t>Alberici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 err="1">
                <a:latin typeface="Avenir Next"/>
              </a:rPr>
              <a:t>Robbye</a:t>
            </a:r>
            <a:r>
              <a:rPr lang="en-US" sz="4000" dirty="0">
                <a:latin typeface="Avenir Next"/>
              </a:rPr>
              <a:t> Frank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Sandra Murdock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Enterprise Mobility Legal Group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Rung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Nancy </a:t>
            </a:r>
            <a:r>
              <a:rPr lang="en-US" sz="4000" dirty="0" err="1">
                <a:latin typeface="Avenir Next"/>
              </a:rPr>
              <a:t>Bukovic</a:t>
            </a:r>
            <a:endParaRPr lang="en-US" sz="4000" dirty="0">
              <a:latin typeface="Avenir Next"/>
            </a:endParaRP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Kerry Donnelly</a:t>
            </a:r>
          </a:p>
        </p:txBody>
      </p:sp>
    </p:spTree>
    <p:extLst>
      <p:ext uri="{BB962C8B-B14F-4D97-AF65-F5344CB8AC3E}">
        <p14:creationId xmlns:p14="http://schemas.microsoft.com/office/powerpoint/2010/main" val="1808049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12850" y="2062136"/>
            <a:ext cx="17449800" cy="16113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algn="ctr">
              <a:lnSpc>
                <a:spcPts val="5400"/>
              </a:lnSpc>
              <a:tabLst>
                <a:tab pos="2689860" algn="l"/>
              </a:tabLst>
            </a:pPr>
            <a:r>
              <a:rPr lang="en-US" sz="4600" spc="335" dirty="0">
                <a:solidFill>
                  <a:srgbClr val="A3A3A3"/>
                </a:solidFill>
                <a:latin typeface="Avenir Next Demi"/>
              </a:rPr>
              <a:t>TABLE HOSTS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5250" y="4130675"/>
            <a:ext cx="17297400" cy="53760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  </a:t>
            </a:r>
            <a:r>
              <a:rPr lang="en-US" sz="4000" dirty="0">
                <a:latin typeface="Avenir Next"/>
              </a:rPr>
              <a:t>Sandberg Phoenix 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Dawn Humphreys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Enterprise Mobility RLD Sales &amp; Collision Engineering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Davis &amp; </a:t>
            </a:r>
            <a:r>
              <a:rPr lang="en-US" sz="4000" dirty="0" err="1">
                <a:latin typeface="Avenir Next"/>
              </a:rPr>
              <a:t>Travaglini</a:t>
            </a:r>
            <a:r>
              <a:rPr lang="en-US" sz="4000" dirty="0">
                <a:latin typeface="Avenir Next"/>
              </a:rPr>
              <a:t>, LLC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 err="1">
                <a:latin typeface="Avenir Next"/>
              </a:rPr>
              <a:t>BenefitBump</a:t>
            </a:r>
            <a:r>
              <a:rPr lang="en-US" sz="4000" dirty="0">
                <a:latin typeface="Avenir Next"/>
              </a:rPr>
              <a:t> 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Jessica </a:t>
            </a:r>
            <a:r>
              <a:rPr lang="en-US" sz="4000" dirty="0" err="1">
                <a:latin typeface="Avenir Next"/>
              </a:rPr>
              <a:t>Liss</a:t>
            </a:r>
            <a:endParaRPr lang="en-US" sz="4000" dirty="0">
              <a:latin typeface="Avenir Next"/>
            </a:endParaRP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dirty="0">
                <a:latin typeface="Avenir Next"/>
              </a:rPr>
              <a:t>Armstrong Teasdale</a:t>
            </a:r>
          </a:p>
        </p:txBody>
      </p:sp>
    </p:spTree>
    <p:extLst>
      <p:ext uri="{BB962C8B-B14F-4D97-AF65-F5344CB8AC3E}">
        <p14:creationId xmlns:p14="http://schemas.microsoft.com/office/powerpoint/2010/main" val="3300877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164DAF-50DE-B456-9720-8754AB42D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8" b="14376"/>
          <a:stretch/>
        </p:blipFill>
        <p:spPr>
          <a:xfrm>
            <a:off x="1593850" y="1463675"/>
            <a:ext cx="16840200" cy="83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5491" y="7085862"/>
            <a:ext cx="12976860" cy="1600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818890" algn="l"/>
                <a:tab pos="5050790" algn="l"/>
                <a:tab pos="7003415" algn="l"/>
              </a:tabLst>
            </a:pPr>
            <a:r>
              <a:rPr sz="5900" b="1" spc="509" dirty="0">
                <a:solidFill>
                  <a:srgbClr val="6B5595"/>
                </a:solidFill>
                <a:latin typeface="Avenir Next"/>
                <a:cs typeface="Avenir Next"/>
              </a:rPr>
              <a:t>W</a:t>
            </a: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OME</a:t>
            </a:r>
            <a:r>
              <a:rPr sz="5900" b="1" spc="-10" dirty="0">
                <a:solidFill>
                  <a:srgbClr val="6B5595"/>
                </a:solidFill>
                <a:latin typeface="Avenir Next"/>
                <a:cs typeface="Avenir Next"/>
              </a:rPr>
              <a:t>N</a:t>
            </a:r>
            <a:r>
              <a:rPr sz="5900" b="1" dirty="0">
                <a:solidFill>
                  <a:srgbClr val="6B5595"/>
                </a:solidFill>
                <a:latin typeface="Avenir Next"/>
                <a:cs typeface="Avenir Next"/>
              </a:rPr>
              <a:t>	</a:t>
            </a:r>
            <a:r>
              <a:rPr sz="5900" b="1" spc="565" dirty="0">
                <a:solidFill>
                  <a:srgbClr val="6B5595"/>
                </a:solidFill>
                <a:latin typeface="Avenir Next"/>
                <a:cs typeface="Avenir Next"/>
              </a:rPr>
              <a:t>I</a:t>
            </a:r>
            <a:r>
              <a:rPr sz="5900" b="1" spc="-25" dirty="0">
                <a:solidFill>
                  <a:srgbClr val="6B5595"/>
                </a:solidFill>
                <a:latin typeface="Avenir Next"/>
                <a:cs typeface="Avenir Next"/>
              </a:rPr>
              <a:t>N</a:t>
            </a:r>
            <a:r>
              <a:rPr sz="5900" b="1" dirty="0">
                <a:solidFill>
                  <a:srgbClr val="6B5595"/>
                </a:solidFill>
                <a:latin typeface="Avenir Next"/>
                <a:cs typeface="Avenir Next"/>
              </a:rPr>
              <a:t>	</a:t>
            </a:r>
            <a:r>
              <a:rPr sz="5900" b="1" spc="565" dirty="0">
                <a:solidFill>
                  <a:srgbClr val="6B5595"/>
                </a:solidFill>
                <a:latin typeface="Avenir Next"/>
                <a:cs typeface="Avenir Next"/>
              </a:rPr>
              <a:t>TH</a:t>
            </a:r>
            <a:r>
              <a:rPr sz="5900" b="1" spc="-25" dirty="0">
                <a:solidFill>
                  <a:srgbClr val="6B5595"/>
                </a:solidFill>
                <a:latin typeface="Avenir Next"/>
                <a:cs typeface="Avenir Next"/>
              </a:rPr>
              <a:t>E</a:t>
            </a:r>
            <a:r>
              <a:rPr sz="5900" b="1" dirty="0">
                <a:solidFill>
                  <a:srgbClr val="6B5595"/>
                </a:solidFill>
                <a:latin typeface="Avenir Next"/>
                <a:cs typeface="Avenir Next"/>
              </a:rPr>
              <a:t>	</a:t>
            </a:r>
            <a:r>
              <a:rPr sz="5900" b="1" spc="509" dirty="0">
                <a:solidFill>
                  <a:srgbClr val="6B5595"/>
                </a:solidFill>
                <a:latin typeface="Avenir Next"/>
                <a:cs typeface="Avenir Next"/>
              </a:rPr>
              <a:t>W</a:t>
            </a: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ORKPL</a:t>
            </a:r>
            <a:r>
              <a:rPr sz="5900" b="1" spc="475" dirty="0">
                <a:solidFill>
                  <a:srgbClr val="6B5595"/>
                </a:solidFill>
                <a:latin typeface="Avenir Next"/>
                <a:cs typeface="Avenir Next"/>
              </a:rPr>
              <a:t>A</a:t>
            </a: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C</a:t>
            </a:r>
            <a:r>
              <a:rPr sz="5900" b="1" spc="-10" dirty="0">
                <a:solidFill>
                  <a:srgbClr val="6B5595"/>
                </a:solidFill>
                <a:latin typeface="Avenir Next"/>
                <a:cs typeface="Avenir Next"/>
              </a:rPr>
              <a:t>E</a:t>
            </a:r>
            <a:endParaRPr sz="5900" dirty="0">
              <a:solidFill>
                <a:srgbClr val="6B5595"/>
              </a:solidFill>
              <a:latin typeface="Avenir Next"/>
              <a:cs typeface="Avenir Next"/>
            </a:endParaRPr>
          </a:p>
          <a:p>
            <a:pPr algn="ctr">
              <a:lnSpc>
                <a:spcPts val="5400"/>
              </a:lnSpc>
              <a:tabLst>
                <a:tab pos="4847590" algn="l"/>
                <a:tab pos="9174480" algn="l"/>
              </a:tabLst>
            </a:pPr>
            <a:r>
              <a:rPr sz="4600" b="1" spc="375" dirty="0">
                <a:solidFill>
                  <a:srgbClr val="A3A3A3"/>
                </a:solidFill>
                <a:latin typeface="Avenir Next Demi"/>
                <a:cs typeface="Avenir Next Demi"/>
              </a:rPr>
              <a:t>EMPLOYMENT</a:t>
            </a:r>
            <a:r>
              <a:rPr sz="4600" b="1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b="1" spc="385" dirty="0">
                <a:solidFill>
                  <a:srgbClr val="A3A3A3"/>
                </a:solidFill>
                <a:latin typeface="Avenir Next Demi"/>
                <a:cs typeface="Avenir Next Demi"/>
              </a:rPr>
              <a:t>SCORECARD</a:t>
            </a:r>
            <a:r>
              <a:rPr sz="4600" b="1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b="1" spc="390" dirty="0">
                <a:solidFill>
                  <a:srgbClr val="A3A3A3"/>
                </a:solidFill>
                <a:latin typeface="Avenir Next Demi"/>
                <a:cs typeface="Avenir Next Demi"/>
              </a:rPr>
              <a:t>HONOREES </a:t>
            </a:r>
            <a:endParaRPr sz="4600" dirty="0">
              <a:latin typeface="Avenir Next Demi"/>
              <a:cs typeface="Avenir Next Demi"/>
            </a:endParaRPr>
          </a:p>
        </p:txBody>
      </p:sp>
      <p:pic>
        <p:nvPicPr>
          <p:cNvPr id="5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DBDE1531-2C75-D40A-A366-07B81A9D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56" y="2001257"/>
            <a:ext cx="7744988" cy="44444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9109" y="1912467"/>
            <a:ext cx="10511155" cy="14833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6890"/>
              </a:lnSpc>
              <a:spcBef>
                <a:spcPts val="135"/>
              </a:spcBef>
              <a:tabLst>
                <a:tab pos="3130550" algn="l"/>
              </a:tabLst>
            </a:pPr>
            <a:r>
              <a:rPr spc="570" dirty="0">
                <a:solidFill>
                  <a:srgbClr val="6B5595"/>
                </a:solidFill>
              </a:rPr>
              <a:t>SMAL</a:t>
            </a:r>
            <a:r>
              <a:rPr spc="-20" dirty="0">
                <a:solidFill>
                  <a:srgbClr val="6B5595"/>
                </a:solidFill>
              </a:rPr>
              <a:t>L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580" dirty="0">
                <a:solidFill>
                  <a:srgbClr val="6B5595"/>
                </a:solidFill>
              </a:rPr>
              <a:t>ORGANIZ</a:t>
            </a:r>
            <a:r>
              <a:rPr spc="225" dirty="0">
                <a:solidFill>
                  <a:srgbClr val="6B5595"/>
                </a:solidFill>
              </a:rPr>
              <a:t>A</a:t>
            </a:r>
            <a:r>
              <a:rPr spc="580" dirty="0">
                <a:solidFill>
                  <a:srgbClr val="6B5595"/>
                </a:solidFill>
              </a:rPr>
              <a:t>TION</a:t>
            </a:r>
            <a:r>
              <a:rPr spc="-10" dirty="0">
                <a:solidFill>
                  <a:srgbClr val="6B5595"/>
                </a:solidFill>
              </a:rPr>
              <a:t>S</a:t>
            </a:r>
          </a:p>
          <a:p>
            <a:pPr marL="50165" algn="ctr">
              <a:lnSpc>
                <a:spcPts val="4550"/>
              </a:lnSpc>
              <a:tabLst>
                <a:tab pos="1771014" algn="l"/>
                <a:tab pos="3552190" algn="l"/>
                <a:tab pos="4441825" algn="l"/>
              </a:tabLst>
            </a:pPr>
            <a:r>
              <a:rPr sz="3950" spc="295" dirty="0">
                <a:solidFill>
                  <a:srgbClr val="A3A3A3"/>
                </a:solidFill>
                <a:latin typeface="Avenir Next Demi"/>
                <a:cs typeface="Avenir Next Demi"/>
              </a:rPr>
              <a:t>(LESS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275" dirty="0">
                <a:solidFill>
                  <a:srgbClr val="A3A3A3"/>
                </a:solidFill>
                <a:latin typeface="Avenir Next Demi"/>
                <a:cs typeface="Avenir Next Demi"/>
              </a:rPr>
              <a:t>THAN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170" dirty="0">
                <a:solidFill>
                  <a:srgbClr val="A3A3A3"/>
                </a:solidFill>
                <a:latin typeface="Avenir Next Demi"/>
                <a:cs typeface="Avenir Next Demi"/>
              </a:rPr>
              <a:t>50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320" dirty="0">
                <a:solidFill>
                  <a:srgbClr val="A3A3A3"/>
                </a:solidFill>
                <a:latin typeface="Avenir Next Demi"/>
                <a:cs typeface="Avenir Next Demi"/>
              </a:rPr>
              <a:t>EMPLOYEES) </a:t>
            </a:r>
            <a:endParaRPr sz="3950" dirty="0">
              <a:latin typeface="Avenir Next Demi"/>
              <a:cs typeface="Avenir Next Demi"/>
            </a:endParaRPr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506706A3-5FCB-4993-4523-0CBB346B15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8650" y="4350803"/>
            <a:ext cx="4653867" cy="2316421"/>
          </a:xfrm>
          <a:prstGeom prst="rect">
            <a:avLst/>
          </a:prstGeom>
        </p:spPr>
      </p:pic>
      <p:pic>
        <p:nvPicPr>
          <p:cNvPr id="20" name="object 4">
            <a:extLst>
              <a:ext uri="{FF2B5EF4-FFF2-40B4-BE49-F238E27FC236}">
                <a16:creationId xmlns:a16="http://schemas.microsoft.com/office/drawing/2014/main" id="{CB432835-660B-E37A-2DAD-9E437ED6B0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2589" y="6695614"/>
            <a:ext cx="2753934" cy="2281298"/>
          </a:xfrm>
          <a:prstGeom prst="rect">
            <a:avLst/>
          </a:prstGeom>
        </p:spPr>
      </p:pic>
      <p:pic>
        <p:nvPicPr>
          <p:cNvPr id="21" name="object 5">
            <a:extLst>
              <a:ext uri="{FF2B5EF4-FFF2-40B4-BE49-F238E27FC236}">
                <a16:creationId xmlns:a16="http://schemas.microsoft.com/office/drawing/2014/main" id="{0F148A75-FEA5-8B1D-41F4-06C23A7F6E2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6613" y="4728816"/>
            <a:ext cx="3690873" cy="956016"/>
          </a:xfrm>
          <a:prstGeom prst="rect">
            <a:avLst/>
          </a:prstGeom>
        </p:spPr>
      </p:pic>
      <p:pic>
        <p:nvPicPr>
          <p:cNvPr id="22" name="Picture 21" descr="A colorful bird with wings&#10;&#10;Description automatically generated">
            <a:extLst>
              <a:ext uri="{FF2B5EF4-FFF2-40B4-BE49-F238E27FC236}">
                <a16:creationId xmlns:a16="http://schemas.microsoft.com/office/drawing/2014/main" id="{C0837A9B-669E-66D8-9E17-2FEF64443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535" y="4130675"/>
            <a:ext cx="3952336" cy="2157975"/>
          </a:xfrm>
          <a:prstGeom prst="rect">
            <a:avLst/>
          </a:prstGeom>
        </p:spPr>
      </p:pic>
      <p:pic>
        <p:nvPicPr>
          <p:cNvPr id="23" name="Picture 22" descr="A logo for a diaper bank&#10;&#10;Description automatically generated">
            <a:extLst>
              <a:ext uri="{FF2B5EF4-FFF2-40B4-BE49-F238E27FC236}">
                <a16:creationId xmlns:a16="http://schemas.microsoft.com/office/drawing/2014/main" id="{A7B7A5D8-6AC8-1373-0C83-E41549401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26" y="6636069"/>
            <a:ext cx="2450448" cy="2450448"/>
          </a:xfrm>
          <a:prstGeom prst="rect">
            <a:avLst/>
          </a:prstGeom>
        </p:spPr>
      </p:pic>
      <p:pic>
        <p:nvPicPr>
          <p:cNvPr id="4" name="Picture 3" descr="A black text with purple text&#10;&#10;Description automatically generated">
            <a:extLst>
              <a:ext uri="{FF2B5EF4-FFF2-40B4-BE49-F238E27FC236}">
                <a16:creationId xmlns:a16="http://schemas.microsoft.com/office/drawing/2014/main" id="{81FC8A07-9990-D9A6-D59A-8F943F8DD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535" y="7173639"/>
            <a:ext cx="2228775" cy="17943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7879" y="2154772"/>
            <a:ext cx="11373485" cy="14833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6890"/>
              </a:lnSpc>
              <a:spcBef>
                <a:spcPts val="135"/>
              </a:spcBef>
              <a:tabLst>
                <a:tab pos="3992879" algn="l"/>
              </a:tabLst>
            </a:pPr>
            <a:r>
              <a:rPr spc="580" dirty="0">
                <a:solidFill>
                  <a:srgbClr val="6B5595"/>
                </a:solidFill>
              </a:rPr>
              <a:t>MEDIU</a:t>
            </a:r>
            <a:r>
              <a:rPr spc="-10" dirty="0">
                <a:solidFill>
                  <a:srgbClr val="6B5595"/>
                </a:solidFill>
              </a:rPr>
              <a:t>M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580" dirty="0">
                <a:solidFill>
                  <a:srgbClr val="6B5595"/>
                </a:solidFill>
              </a:rPr>
              <a:t>ORGANIZ</a:t>
            </a:r>
            <a:r>
              <a:rPr spc="225" dirty="0">
                <a:solidFill>
                  <a:srgbClr val="6B5595"/>
                </a:solidFill>
              </a:rPr>
              <a:t>A</a:t>
            </a:r>
            <a:r>
              <a:rPr spc="580" dirty="0">
                <a:solidFill>
                  <a:srgbClr val="6B5595"/>
                </a:solidFill>
              </a:rPr>
              <a:t>TION</a:t>
            </a:r>
            <a:r>
              <a:rPr spc="-10" dirty="0">
                <a:solidFill>
                  <a:srgbClr val="6B5595"/>
                </a:solidFill>
              </a:rPr>
              <a:t>S</a:t>
            </a:r>
          </a:p>
          <a:p>
            <a:pPr marL="50165" algn="ctr">
              <a:lnSpc>
                <a:spcPts val="4550"/>
              </a:lnSpc>
              <a:tabLst>
                <a:tab pos="2437130" algn="l"/>
              </a:tabLst>
            </a:pPr>
            <a:r>
              <a:rPr sz="3950" spc="395" dirty="0">
                <a:solidFill>
                  <a:srgbClr val="A3A3A3"/>
                </a:solidFill>
                <a:latin typeface="Avenir Next Demi"/>
                <a:cs typeface="Avenir Next Demi"/>
              </a:rPr>
              <a:t>(50-</a:t>
            </a:r>
            <a:r>
              <a:rPr sz="3950" spc="235" dirty="0">
                <a:solidFill>
                  <a:srgbClr val="A3A3A3"/>
                </a:solidFill>
                <a:latin typeface="Avenir Next Demi"/>
                <a:cs typeface="Avenir Next Demi"/>
              </a:rPr>
              <a:t>499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320" dirty="0">
                <a:solidFill>
                  <a:srgbClr val="A3A3A3"/>
                </a:solidFill>
                <a:latin typeface="Avenir Next Demi"/>
                <a:cs typeface="Avenir Next Demi"/>
              </a:rPr>
              <a:t>EMPLOYEES) </a:t>
            </a:r>
            <a:endParaRPr sz="3950" dirty="0">
              <a:latin typeface="Avenir Next Demi"/>
              <a:cs typeface="Avenir Next Demi"/>
            </a:endParaRPr>
          </a:p>
        </p:txBody>
      </p:sp>
      <p:pic>
        <p:nvPicPr>
          <p:cNvPr id="23" name="object 3">
            <a:extLst>
              <a:ext uri="{FF2B5EF4-FFF2-40B4-BE49-F238E27FC236}">
                <a16:creationId xmlns:a16="http://schemas.microsoft.com/office/drawing/2014/main" id="{FBADA9A3-0B3F-1F4B-FAB7-5F5E339BCB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5450" y="5802025"/>
            <a:ext cx="3586355" cy="919450"/>
          </a:xfrm>
          <a:prstGeom prst="rect">
            <a:avLst/>
          </a:prstGeom>
        </p:spPr>
      </p:pic>
      <p:pic>
        <p:nvPicPr>
          <p:cNvPr id="24" name="object 18">
            <a:extLst>
              <a:ext uri="{FF2B5EF4-FFF2-40B4-BE49-F238E27FC236}">
                <a16:creationId xmlns:a16="http://schemas.microsoft.com/office/drawing/2014/main" id="{D82ED93F-4D68-3205-AF27-3198D837AF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7050" y="5780162"/>
            <a:ext cx="3251803" cy="941313"/>
          </a:xfrm>
          <a:prstGeom prst="rect">
            <a:avLst/>
          </a:prstGeom>
        </p:spPr>
      </p:pic>
      <p:pic>
        <p:nvPicPr>
          <p:cNvPr id="25" name="object 21">
            <a:extLst>
              <a:ext uri="{FF2B5EF4-FFF2-40B4-BE49-F238E27FC236}">
                <a16:creationId xmlns:a16="http://schemas.microsoft.com/office/drawing/2014/main" id="{19C5A2D5-317D-5DB6-B626-ABCDD0097B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62324" y="5654675"/>
            <a:ext cx="3640668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1650" y="5523377"/>
            <a:ext cx="4043776" cy="7905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7455" y="4400521"/>
            <a:ext cx="2027882" cy="23716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84951" y="4778190"/>
            <a:ext cx="3667899" cy="175297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52496" y="2351171"/>
            <a:ext cx="10504170" cy="14833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6890"/>
              </a:lnSpc>
              <a:spcBef>
                <a:spcPts val="135"/>
              </a:spcBef>
              <a:tabLst>
                <a:tab pos="3123565" algn="l"/>
              </a:tabLst>
            </a:pPr>
            <a:r>
              <a:rPr spc="570" dirty="0">
                <a:solidFill>
                  <a:srgbClr val="6B5595"/>
                </a:solidFill>
              </a:rPr>
              <a:t>LARG</a:t>
            </a:r>
            <a:r>
              <a:rPr spc="-20" dirty="0">
                <a:solidFill>
                  <a:srgbClr val="6B5595"/>
                </a:solidFill>
              </a:rPr>
              <a:t>E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580" dirty="0">
                <a:solidFill>
                  <a:srgbClr val="6B5595"/>
                </a:solidFill>
              </a:rPr>
              <a:t>ORGANIZ</a:t>
            </a:r>
            <a:r>
              <a:rPr spc="225" dirty="0">
                <a:solidFill>
                  <a:srgbClr val="6B5595"/>
                </a:solidFill>
              </a:rPr>
              <a:t>A</a:t>
            </a:r>
            <a:r>
              <a:rPr spc="580" dirty="0">
                <a:solidFill>
                  <a:srgbClr val="6B5595"/>
                </a:solidFill>
              </a:rPr>
              <a:t>TION</a:t>
            </a:r>
            <a:r>
              <a:rPr spc="-10" dirty="0">
                <a:solidFill>
                  <a:srgbClr val="6B5595"/>
                </a:solidFill>
              </a:rPr>
              <a:t>S</a:t>
            </a:r>
          </a:p>
          <a:p>
            <a:pPr marL="50165" algn="ctr">
              <a:lnSpc>
                <a:spcPts val="4550"/>
              </a:lnSpc>
              <a:tabLst>
                <a:tab pos="1512570" algn="l"/>
                <a:tab pos="2531745" algn="l"/>
                <a:tab pos="4420235" algn="l"/>
              </a:tabLst>
            </a:pPr>
            <a:r>
              <a:rPr sz="3950" spc="275" dirty="0">
                <a:solidFill>
                  <a:srgbClr val="A3A3A3"/>
                </a:solidFill>
                <a:latin typeface="Avenir Next Demi"/>
                <a:cs typeface="Avenir Next Demi"/>
              </a:rPr>
              <a:t>(500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170" dirty="0">
                <a:solidFill>
                  <a:srgbClr val="A3A3A3"/>
                </a:solidFill>
                <a:latin typeface="Avenir Next Demi"/>
                <a:cs typeface="Avenir Next Demi"/>
              </a:rPr>
              <a:t>OR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275" dirty="0">
                <a:solidFill>
                  <a:srgbClr val="A3A3A3"/>
                </a:solidFill>
                <a:latin typeface="Avenir Next Demi"/>
                <a:cs typeface="Avenir Next Demi"/>
              </a:rPr>
              <a:t>MORE</a:t>
            </a:r>
            <a:r>
              <a:rPr sz="395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3950" spc="320" dirty="0">
                <a:solidFill>
                  <a:srgbClr val="A3A3A3"/>
                </a:solidFill>
                <a:latin typeface="Avenir Next Demi"/>
                <a:cs typeface="Avenir Next Demi"/>
              </a:rPr>
              <a:t>EMPLOYEES) </a:t>
            </a:r>
            <a:endParaRPr sz="3950" dirty="0">
              <a:latin typeface="Avenir Next Demi"/>
              <a:cs typeface="Avenir Next Demi"/>
            </a:endParaRPr>
          </a:p>
        </p:txBody>
      </p:sp>
      <p:pic>
        <p:nvPicPr>
          <p:cNvPr id="6" name="Picture 5" descr="A red square with black text&#10;&#10;Description automatically generated">
            <a:extLst>
              <a:ext uri="{FF2B5EF4-FFF2-40B4-BE49-F238E27FC236}">
                <a16:creationId xmlns:a16="http://schemas.microsoft.com/office/drawing/2014/main" id="{551A0D90-4419-8EC1-1D1D-47C404DED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7326456"/>
            <a:ext cx="3287683" cy="1850211"/>
          </a:xfrm>
          <a:prstGeom prst="rect">
            <a:avLst/>
          </a:prstGeom>
        </p:spPr>
      </p:pic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79C334D0-C990-9AC7-9021-63E8C2882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50" y="7856267"/>
            <a:ext cx="2420566" cy="7905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EE8CCB1A-0D26-07BF-D007-DCC006C1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6666"/>
          <a:stretch/>
        </p:blipFill>
        <p:spPr>
          <a:xfrm>
            <a:off x="9366250" y="1539875"/>
            <a:ext cx="8991600" cy="8229600"/>
          </a:xfrm>
          <a:prstGeom prst="rect">
            <a:avLst/>
          </a:prstGeom>
        </p:spPr>
      </p:pic>
      <p:pic>
        <p:nvPicPr>
          <p:cNvPr id="4" name="Picture 3" descr="A person pointing at something&#10;&#10;Description automatically generated">
            <a:extLst>
              <a:ext uri="{FF2B5EF4-FFF2-40B4-BE49-F238E27FC236}">
                <a16:creationId xmlns:a16="http://schemas.microsoft.com/office/drawing/2014/main" id="{EDF2BD06-8EA0-70C8-3CFD-1D2F4AB7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r="36806"/>
          <a:stretch/>
        </p:blipFill>
        <p:spPr>
          <a:xfrm>
            <a:off x="1617784" y="1526441"/>
            <a:ext cx="7519866" cy="82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5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1450" y="2319236"/>
            <a:ext cx="17373600" cy="27331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90"/>
              </a:spcBef>
              <a:tabLst>
                <a:tab pos="7392034" algn="l"/>
              </a:tabLst>
            </a:pPr>
            <a:r>
              <a:rPr lang="en-US" spc="229" dirty="0">
                <a:solidFill>
                  <a:srgbClr val="6B5595"/>
                </a:solidFill>
              </a:rPr>
              <a:t>THE 2024 SURVEY WILL OPEN</a:t>
            </a:r>
            <a:br>
              <a:rPr lang="en-US" spc="229" dirty="0">
                <a:solidFill>
                  <a:srgbClr val="6B5595"/>
                </a:solidFill>
              </a:rPr>
            </a:br>
            <a:r>
              <a:rPr lang="en-US" spc="229" dirty="0">
                <a:solidFill>
                  <a:srgbClr val="6B5595"/>
                </a:solidFill>
              </a:rPr>
              <a:t>MARCH 2025</a:t>
            </a:r>
            <a:br>
              <a:rPr lang="en-US" spc="275" dirty="0">
                <a:solidFill>
                  <a:srgbClr val="6B5595"/>
                </a:solidFill>
              </a:rPr>
            </a:br>
            <a:endParaRPr spc="-10" dirty="0">
              <a:solidFill>
                <a:srgbClr val="6B5595"/>
              </a:solidFill>
            </a:endParaRPr>
          </a:p>
        </p:txBody>
      </p: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8CC56C25-8619-0C18-4AC6-C5A45830E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73" y="4664075"/>
            <a:ext cx="9157154" cy="42945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56676" y="2534389"/>
            <a:ext cx="10190747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112135" algn="l"/>
                <a:tab pos="5626100" algn="l"/>
              </a:tabLst>
            </a:pPr>
            <a:r>
              <a:rPr spc="580" dirty="0">
                <a:solidFill>
                  <a:srgbClr val="6B5595"/>
                </a:solidFill>
              </a:rPr>
              <a:t>WF</a:t>
            </a:r>
            <a:r>
              <a:rPr spc="505" dirty="0">
                <a:solidFill>
                  <a:srgbClr val="6B5595"/>
                </a:solidFill>
              </a:rPr>
              <a:t>S</a:t>
            </a:r>
            <a:r>
              <a:rPr spc="580" dirty="0">
                <a:solidFill>
                  <a:srgbClr val="6B5595"/>
                </a:solidFill>
              </a:rPr>
              <a:t>T</a:t>
            </a:r>
            <a:r>
              <a:rPr spc="-10" dirty="0">
                <a:solidFill>
                  <a:srgbClr val="6B5595"/>
                </a:solidFill>
              </a:rPr>
              <a:t>L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570" dirty="0">
                <a:solidFill>
                  <a:srgbClr val="6B5595"/>
                </a:solidFill>
              </a:rPr>
              <a:t>202</a:t>
            </a:r>
            <a:r>
              <a:rPr lang="en-US" spc="-20" dirty="0">
                <a:solidFill>
                  <a:srgbClr val="6B5595"/>
                </a:solidFill>
              </a:rPr>
              <a:t>4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580" dirty="0">
                <a:solidFill>
                  <a:srgbClr val="6B5595"/>
                </a:solidFill>
              </a:rPr>
              <a:t>GRANTEE</a:t>
            </a:r>
            <a:r>
              <a:rPr spc="-10" dirty="0">
                <a:solidFill>
                  <a:srgbClr val="6B5595"/>
                </a:solidFill>
              </a:rPr>
              <a:t>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396809" y="4130675"/>
            <a:ext cx="13141325" cy="47943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Migrant</a:t>
            </a:r>
            <a:r>
              <a:rPr spc="-3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Immigrant</a:t>
            </a:r>
            <a:r>
              <a:rPr spc="-30" dirty="0"/>
              <a:t> </a:t>
            </a:r>
            <a:r>
              <a:rPr dirty="0"/>
              <a:t>Community</a:t>
            </a:r>
            <a:r>
              <a:rPr spc="-100" dirty="0"/>
              <a:t> </a:t>
            </a:r>
            <a:r>
              <a:rPr dirty="0"/>
              <a:t>Action</a:t>
            </a:r>
            <a:r>
              <a:rPr spc="-25" dirty="0"/>
              <a:t> </a:t>
            </a:r>
            <a:r>
              <a:rPr spc="-10" dirty="0"/>
              <a:t>Project</a:t>
            </a:r>
            <a:endParaRPr lang="en-US" spc="-10" dirty="0"/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endParaRPr lang="en-US" spc="-10" dirty="0"/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spc="-10" dirty="0"/>
              <a:t> </a:t>
            </a:r>
            <a:r>
              <a:rPr lang="en-US" spc="-10" dirty="0"/>
              <a:t>IHELP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endParaRPr lang="en-US" spc="-10" dirty="0"/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pc="-10" dirty="0"/>
              <a:t>Missouri Women in Trades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endParaRPr lang="en-US" spc="-10" dirty="0"/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pc="-10" dirty="0"/>
              <a:t>National Council of Jewish Women Saint Louis </a:t>
            </a:r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afety vest and a hard hat&#10;&#10;Description automatically generated">
            <a:extLst>
              <a:ext uri="{FF2B5EF4-FFF2-40B4-BE49-F238E27FC236}">
                <a16:creationId xmlns:a16="http://schemas.microsoft.com/office/drawing/2014/main" id="{B240FF59-7FAE-C333-003C-93FBE7158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31481"/>
          <a:stretch/>
        </p:blipFill>
        <p:spPr>
          <a:xfrm>
            <a:off x="1593850" y="1463675"/>
            <a:ext cx="6629400" cy="8229600"/>
          </a:xfrm>
          <a:prstGeom prst="rect">
            <a:avLst/>
          </a:prstGeom>
        </p:spPr>
      </p:pic>
      <p:pic>
        <p:nvPicPr>
          <p:cNvPr id="5" name="Picture 4" descr="A couple of women looking at a computer&#10;&#10;Description automatically generated">
            <a:extLst>
              <a:ext uri="{FF2B5EF4-FFF2-40B4-BE49-F238E27FC236}">
                <a16:creationId xmlns:a16="http://schemas.microsoft.com/office/drawing/2014/main" id="{3A0FCA55-AA76-BFBE-BBA7-90EDC2382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8642"/>
          <a:stretch/>
        </p:blipFill>
        <p:spPr>
          <a:xfrm>
            <a:off x="8528050" y="1463675"/>
            <a:ext cx="9829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4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9050" y="2378075"/>
            <a:ext cx="10048373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  <a:tabLst>
                <a:tab pos="3112135" algn="l"/>
                <a:tab pos="5626100" algn="l"/>
              </a:tabLst>
            </a:pPr>
            <a:r>
              <a:rPr lang="en-US" spc="-10" dirty="0">
                <a:solidFill>
                  <a:schemeClr val="accent6">
                    <a:lumMod val="75000"/>
                  </a:schemeClr>
                </a:solidFill>
              </a:rPr>
              <a:t>EMPOWER YOUR EXECUTIVE PRESENCE</a:t>
            </a:r>
            <a:endParaRPr spc="-1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396809" y="4130675"/>
            <a:ext cx="13141325" cy="50976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b="1" spc="-10" dirty="0">
                <a:solidFill>
                  <a:schemeClr val="accent6">
                    <a:lumMod val="75000"/>
                  </a:schemeClr>
                </a:solidFill>
              </a:rPr>
              <a:t>Strategies for Emerging Leaders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b="1" spc="-10" dirty="0"/>
              <a:t>When: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October 24, 2024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8:30 a.m. – 10:00 a.m.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b="1" spc="-10" dirty="0"/>
              <a:t>Where: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Vue 17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1034 S. Brentwood Blvd.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17</a:t>
            </a:r>
            <a:r>
              <a:rPr lang="en-US" sz="3200" spc="-10" baseline="30000" dirty="0"/>
              <a:t>th</a:t>
            </a:r>
            <a:r>
              <a:rPr lang="en-US" sz="3200" spc="-10" dirty="0"/>
              <a:t> Floor</a:t>
            </a:r>
          </a:p>
          <a:p>
            <a:pPr marL="268605" marR="261620" algn="ctr">
              <a:lnSpc>
                <a:spcPct val="109900"/>
              </a:lnSpc>
              <a:spcBef>
                <a:spcPts val="90"/>
              </a:spcBef>
            </a:pPr>
            <a:r>
              <a:rPr lang="en-US" sz="3200" spc="-10" dirty="0"/>
              <a:t>Brentwood, MO 63117</a:t>
            </a:r>
            <a:endParaRPr sz="3200" spc="-10" dirty="0"/>
          </a:p>
        </p:txBody>
      </p:sp>
    </p:spTree>
    <p:extLst>
      <p:ext uri="{BB962C8B-B14F-4D97-AF65-F5344CB8AC3E}">
        <p14:creationId xmlns:p14="http://schemas.microsoft.com/office/powerpoint/2010/main" val="263665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large piece of paper&#10;&#10;Description automatically generated">
            <a:extLst>
              <a:ext uri="{FF2B5EF4-FFF2-40B4-BE49-F238E27FC236}">
                <a16:creationId xmlns:a16="http://schemas.microsoft.com/office/drawing/2014/main" id="{B9341D12-AB3F-2B99-C077-882F01EA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12538"/>
          <a:stretch/>
        </p:blipFill>
        <p:spPr>
          <a:xfrm>
            <a:off x="1593850" y="1463675"/>
            <a:ext cx="10591800" cy="8305800"/>
          </a:xfrm>
          <a:prstGeom prst="rect">
            <a:avLst/>
          </a:prstGeom>
        </p:spPr>
      </p:pic>
      <p:pic>
        <p:nvPicPr>
          <p:cNvPr id="5" name="Picture 4" descr="A group of people working on laptops&#10;&#10;Description automatically generated">
            <a:extLst>
              <a:ext uri="{FF2B5EF4-FFF2-40B4-BE49-F238E27FC236}">
                <a16:creationId xmlns:a16="http://schemas.microsoft.com/office/drawing/2014/main" id="{1E4FD567-B185-7555-030F-3BCC8EA7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59"/>
                    </a14:imgEffect>
                    <a14:imgEffect>
                      <a14:saturation sat="8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3" r="52048"/>
          <a:stretch/>
        </p:blipFill>
        <p:spPr>
          <a:xfrm>
            <a:off x="12444046" y="1463674"/>
            <a:ext cx="5990004" cy="83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8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2933" y="2066743"/>
            <a:ext cx="550799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3210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80" dirty="0">
                <a:solidFill>
                  <a:srgbClr val="6B5595"/>
                </a:solidFill>
              </a:rPr>
              <a:t>Y</a:t>
            </a:r>
            <a:r>
              <a:rPr spc="570" dirty="0">
                <a:solidFill>
                  <a:srgbClr val="6B5595"/>
                </a:solidFill>
              </a:rPr>
              <a:t>OU</a:t>
            </a:r>
            <a:r>
              <a:rPr spc="-20" dirty="0">
                <a:solidFill>
                  <a:srgbClr val="6B5595"/>
                </a:solidFill>
              </a:rPr>
              <a:t>!</a:t>
            </a:r>
          </a:p>
        </p:txBody>
      </p:sp>
      <p:pic>
        <p:nvPicPr>
          <p:cNvPr id="4" name="Picture 3" descr="A logo for a women's foundation&#10;&#10;Description automatically generated">
            <a:extLst>
              <a:ext uri="{FF2B5EF4-FFF2-40B4-BE49-F238E27FC236}">
                <a16:creationId xmlns:a16="http://schemas.microsoft.com/office/drawing/2014/main" id="{4DC5E1A2-5765-CA99-EE13-53A51594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82" y="2961407"/>
            <a:ext cx="6816892" cy="69077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1244" y="4130675"/>
            <a:ext cx="4601606" cy="47314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sz="2850" dirty="0">
                <a:latin typeface="Avenir Next"/>
                <a:cs typeface="Avenir Next"/>
              </a:rPr>
              <a:t>The</a:t>
            </a:r>
            <a:r>
              <a:rPr sz="2850" spc="-45" dirty="0">
                <a:latin typeface="Avenir Next"/>
                <a:cs typeface="Avenir Next"/>
              </a:rPr>
              <a:t> </a:t>
            </a:r>
            <a:r>
              <a:rPr sz="2850" dirty="0">
                <a:latin typeface="Avenir Next"/>
                <a:cs typeface="Avenir Next"/>
              </a:rPr>
              <a:t>Fabulous</a:t>
            </a:r>
            <a:r>
              <a:rPr sz="2850" spc="-45" dirty="0">
                <a:latin typeface="Avenir Next"/>
                <a:cs typeface="Avenir Next"/>
              </a:rPr>
              <a:t> </a:t>
            </a:r>
            <a:r>
              <a:rPr sz="2850" dirty="0">
                <a:latin typeface="Avenir Next"/>
                <a:cs typeface="Avenir Next"/>
              </a:rPr>
              <a:t>Fox</a:t>
            </a:r>
            <a:r>
              <a:rPr sz="2850" spc="-10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Theatre </a:t>
            </a:r>
            <a:r>
              <a:rPr sz="2850" dirty="0">
                <a:latin typeface="Avenir Next"/>
                <a:cs typeface="Avenir Next"/>
              </a:rPr>
              <a:t>Drury</a:t>
            </a:r>
            <a:r>
              <a:rPr sz="2850" spc="7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Hotels </a:t>
            </a:r>
            <a:endParaRPr lang="en-US" sz="2850" spc="-10" dirty="0">
              <a:latin typeface="Avenir Next"/>
              <a:cs typeface="Avenir Next"/>
            </a:endParaRPr>
          </a:p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lang="en-US" sz="2850" spc="-10" dirty="0">
                <a:latin typeface="Avenir Next"/>
                <a:cs typeface="Avenir Next"/>
              </a:rPr>
              <a:t>The Clayton Plaza</a:t>
            </a:r>
          </a:p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lang="en-US" sz="2850" spc="-10" dirty="0">
                <a:latin typeface="Avenir Next"/>
                <a:cs typeface="Avenir Next"/>
              </a:rPr>
              <a:t>Nancy </a:t>
            </a:r>
            <a:r>
              <a:rPr lang="en-US" sz="2850" spc="-10" dirty="0" err="1">
                <a:latin typeface="Avenir Next"/>
                <a:cs typeface="Avenir Next"/>
              </a:rPr>
              <a:t>Bukovic</a:t>
            </a:r>
            <a:endParaRPr lang="en-US" sz="2850" spc="-10" dirty="0">
              <a:latin typeface="Avenir Next"/>
              <a:cs typeface="Avenir Next"/>
            </a:endParaRPr>
          </a:p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lang="en-US" sz="2850" dirty="0">
                <a:latin typeface="Avenir Next"/>
                <a:cs typeface="Avenir Next"/>
              </a:rPr>
              <a:t>Vicki Dolan</a:t>
            </a:r>
          </a:p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lang="en-US" sz="2850" dirty="0">
                <a:latin typeface="Avenir Next"/>
                <a:cs typeface="Avenir Next"/>
              </a:rPr>
              <a:t>Total Wine</a:t>
            </a:r>
          </a:p>
          <a:p>
            <a:pPr marL="109855" marR="102235" algn="ctr">
              <a:lnSpc>
                <a:spcPct val="154300"/>
              </a:lnSpc>
              <a:spcBef>
                <a:spcPts val="90"/>
              </a:spcBef>
            </a:pPr>
            <a:r>
              <a:rPr lang="en-US" sz="2850" dirty="0">
                <a:latin typeface="Avenir Next"/>
                <a:cs typeface="Avenir Next"/>
              </a:rPr>
              <a:t>St. Louis Cardinals</a:t>
            </a:r>
            <a:endParaRPr sz="2850" dirty="0">
              <a:latin typeface="Avenir Next"/>
              <a:cs typeface="Avenir Nex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32850" y="4130675"/>
            <a:ext cx="8839874" cy="46929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1" algn="ctr">
              <a:lnSpc>
                <a:spcPct val="154300"/>
              </a:lnSpc>
              <a:spcBef>
                <a:spcPts val="90"/>
              </a:spcBef>
            </a:pPr>
            <a:r>
              <a:rPr sz="2850" dirty="0">
                <a:latin typeface="Avenir Next"/>
                <a:cs typeface="Avenir Next"/>
              </a:rPr>
              <a:t>Saint</a:t>
            </a:r>
            <a:r>
              <a:rPr sz="2850" spc="45" dirty="0">
                <a:latin typeface="Avenir Next"/>
                <a:cs typeface="Avenir Next"/>
              </a:rPr>
              <a:t> </a:t>
            </a:r>
            <a:r>
              <a:rPr sz="2850" dirty="0">
                <a:latin typeface="Avenir Next"/>
                <a:cs typeface="Avenir Next"/>
              </a:rPr>
              <a:t>Louis</a:t>
            </a:r>
            <a:r>
              <a:rPr sz="2850" spc="40" dirty="0">
                <a:latin typeface="Avenir Next"/>
                <a:cs typeface="Avenir Next"/>
              </a:rPr>
              <a:t> </a:t>
            </a:r>
            <a:r>
              <a:rPr sz="2850" spc="-25" dirty="0">
                <a:latin typeface="Avenir Next"/>
                <a:cs typeface="Avenir Next"/>
              </a:rPr>
              <a:t>Zoo</a:t>
            </a:r>
            <a:endParaRPr lang="en-US" sz="2850" spc="-25" dirty="0">
              <a:latin typeface="Avenir Next"/>
              <a:cs typeface="Avenir Next"/>
            </a:endParaRPr>
          </a:p>
          <a:p>
            <a:pPr marL="12700" marR="5080" lvl="1" algn="ctr">
              <a:lnSpc>
                <a:spcPct val="154300"/>
              </a:lnSpc>
              <a:spcBef>
                <a:spcPts val="90"/>
              </a:spcBef>
            </a:pPr>
            <a:r>
              <a:rPr sz="2850" dirty="0">
                <a:latin typeface="Avenir Next"/>
                <a:cs typeface="Avenir Next"/>
              </a:rPr>
              <a:t>Missouri</a:t>
            </a:r>
            <a:r>
              <a:rPr sz="2850" spc="110" dirty="0">
                <a:latin typeface="Avenir Next"/>
                <a:cs typeface="Avenir Next"/>
              </a:rPr>
              <a:t> </a:t>
            </a:r>
            <a:r>
              <a:rPr sz="2850" dirty="0">
                <a:latin typeface="Avenir Next"/>
                <a:cs typeface="Avenir Next"/>
              </a:rPr>
              <a:t>Historical</a:t>
            </a:r>
            <a:r>
              <a:rPr sz="2850" spc="12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Society</a:t>
            </a:r>
            <a:endParaRPr lang="en-US" sz="2850" spc="-10" dirty="0">
              <a:latin typeface="Avenir Next"/>
              <a:cs typeface="Avenir Next"/>
            </a:endParaRPr>
          </a:p>
          <a:p>
            <a:pPr marL="12700" marR="5080" lvl="1" algn="ctr">
              <a:lnSpc>
                <a:spcPct val="154300"/>
              </a:lnSpc>
              <a:spcBef>
                <a:spcPts val="90"/>
              </a:spcBef>
            </a:pPr>
            <a:r>
              <a:rPr sz="2850" dirty="0">
                <a:latin typeface="Avenir Next"/>
                <a:cs typeface="Avenir Next"/>
              </a:rPr>
              <a:t>Missouri</a:t>
            </a:r>
            <a:r>
              <a:rPr sz="2850" spc="110" dirty="0">
                <a:latin typeface="Avenir Next"/>
                <a:cs typeface="Avenir Next"/>
              </a:rPr>
              <a:t> </a:t>
            </a:r>
            <a:r>
              <a:rPr sz="2850" dirty="0">
                <a:latin typeface="Avenir Next"/>
                <a:cs typeface="Avenir Next"/>
              </a:rPr>
              <a:t>Botanical</a:t>
            </a:r>
            <a:r>
              <a:rPr sz="2850" spc="12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Garden</a:t>
            </a:r>
            <a:endParaRPr sz="2850" dirty="0">
              <a:latin typeface="Avenir Next"/>
              <a:cs typeface="Avenir Next"/>
            </a:endParaRPr>
          </a:p>
          <a:p>
            <a:pPr marL="253365" marR="246379" lvl="1" algn="ctr">
              <a:lnSpc>
                <a:spcPct val="154300"/>
              </a:lnSpc>
            </a:pPr>
            <a:r>
              <a:rPr sz="2850" dirty="0">
                <a:latin typeface="Avenir Next"/>
                <a:cs typeface="Avenir Next"/>
              </a:rPr>
              <a:t>Deb</a:t>
            </a:r>
            <a:r>
              <a:rPr sz="2850" spc="6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Zimmerman</a:t>
            </a:r>
            <a:endParaRPr lang="en-US" sz="2850" spc="-10" dirty="0">
              <a:latin typeface="Avenir Next"/>
              <a:cs typeface="Avenir Next"/>
            </a:endParaRPr>
          </a:p>
          <a:p>
            <a:pPr marL="253365" marR="246379" lvl="1" algn="ctr">
              <a:lnSpc>
                <a:spcPct val="154300"/>
              </a:lnSpc>
            </a:pPr>
            <a:r>
              <a:rPr sz="2850" dirty="0">
                <a:latin typeface="Avenir Next"/>
                <a:cs typeface="Avenir Next"/>
              </a:rPr>
              <a:t>Diamonds</a:t>
            </a:r>
            <a:r>
              <a:rPr sz="2850" spc="130" dirty="0">
                <a:latin typeface="Avenir Next"/>
                <a:cs typeface="Avenir Next"/>
              </a:rPr>
              <a:t> </a:t>
            </a:r>
            <a:r>
              <a:rPr sz="2850" spc="-10" dirty="0">
                <a:latin typeface="Avenir Next"/>
                <a:cs typeface="Avenir Next"/>
              </a:rPr>
              <a:t>Direct</a:t>
            </a:r>
            <a:endParaRPr lang="en-US" sz="2850" spc="-10" dirty="0">
              <a:latin typeface="Avenir Next"/>
              <a:cs typeface="Avenir Next"/>
            </a:endParaRPr>
          </a:p>
          <a:p>
            <a:pPr marL="253365" marR="246379" lvl="1" algn="ctr">
              <a:lnSpc>
                <a:spcPct val="154300"/>
              </a:lnSpc>
            </a:pPr>
            <a:r>
              <a:rPr lang="en-US" sz="2850" spc="-10" dirty="0">
                <a:latin typeface="Avenir Next"/>
                <a:cs typeface="Avenir Next"/>
              </a:rPr>
              <a:t>Cynthia Goudy</a:t>
            </a:r>
          </a:p>
          <a:p>
            <a:pPr marL="253365" marR="246379" lvl="1" algn="ctr">
              <a:lnSpc>
                <a:spcPct val="154300"/>
              </a:lnSpc>
            </a:pPr>
            <a:r>
              <a:rPr lang="en-US" sz="2850" spc="-10" dirty="0">
                <a:latin typeface="Avenir Next"/>
                <a:cs typeface="Avenir Next"/>
              </a:rPr>
              <a:t>Deb Zimmerman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9050" y="2076241"/>
            <a:ext cx="1737360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  <a:tabLst>
                <a:tab pos="33210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89050" y="2947419"/>
            <a:ext cx="17373600" cy="72263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  <a:tabLst>
                <a:tab pos="5245100" algn="l"/>
                <a:tab pos="8543290" algn="l"/>
              </a:tabLst>
            </a:pPr>
            <a:r>
              <a:rPr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RAFFLE</a:t>
            </a:r>
            <a:r>
              <a:rPr lang="en-US"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 </a:t>
            </a:r>
            <a:r>
              <a:rPr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/</a:t>
            </a:r>
            <a:r>
              <a:rPr lang="en-US"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 </a:t>
            </a:r>
            <a:r>
              <a:rPr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SILENT</a:t>
            </a:r>
            <a:r>
              <a:rPr lang="en-US" sz="4600" b="1" spc="409" dirty="0">
                <a:solidFill>
                  <a:srgbClr val="A3A3A3"/>
                </a:solidFill>
                <a:latin typeface="Avenir Next Demi"/>
                <a:cs typeface="Avenir Next Demi"/>
              </a:rPr>
              <a:t> </a:t>
            </a:r>
            <a:r>
              <a:rPr sz="4600" b="1" spc="370" dirty="0">
                <a:solidFill>
                  <a:srgbClr val="A3A3A3"/>
                </a:solidFill>
                <a:latin typeface="Avenir Next Demi"/>
                <a:cs typeface="Avenir Next Demi"/>
              </a:rPr>
              <a:t>AUCTION</a:t>
            </a:r>
            <a:r>
              <a:rPr lang="en-US" sz="4600" b="1" spc="370" dirty="0">
                <a:solidFill>
                  <a:srgbClr val="A3A3A3"/>
                </a:solidFill>
                <a:latin typeface="Avenir Next Demi"/>
                <a:cs typeface="Avenir Next Demi"/>
              </a:rPr>
              <a:t> </a:t>
            </a:r>
            <a:r>
              <a:rPr sz="4600" b="1" spc="370" dirty="0">
                <a:solidFill>
                  <a:srgbClr val="A3A3A3"/>
                </a:solidFill>
                <a:latin typeface="Avenir Next Demi"/>
                <a:cs typeface="Avenir Next Demi"/>
              </a:rPr>
              <a:t>DONORS </a:t>
            </a:r>
            <a:endParaRPr sz="4600" dirty="0">
              <a:latin typeface="Avenir Next Demi"/>
              <a:cs typeface="Avenir Next Dem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CD8441F-0638-4042-5990-C4F28269D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2" r="9253" b="16806"/>
          <a:stretch/>
        </p:blipFill>
        <p:spPr>
          <a:xfrm>
            <a:off x="1517651" y="1387475"/>
            <a:ext cx="16916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2700" y="3303429"/>
            <a:ext cx="709295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204" dirty="0">
                <a:solidFill>
                  <a:srgbClr val="A3A3A3"/>
                </a:solidFill>
                <a:latin typeface="Avenir Next Demi"/>
                <a:cs typeface="Avenir Next Demi"/>
              </a:rPr>
              <a:t>A. </a:t>
            </a:r>
            <a:endParaRPr sz="4600">
              <a:latin typeface="Avenir Next Demi"/>
              <a:cs typeface="Avenir Next Dem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6750" y="2432251"/>
            <a:ext cx="10982960" cy="1600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804545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marL="12700">
              <a:lnSpc>
                <a:spcPts val="5400"/>
              </a:lnSpc>
              <a:tabLst>
                <a:tab pos="3209290" algn="l"/>
                <a:tab pos="4714240" algn="l"/>
                <a:tab pos="7706359" algn="l"/>
              </a:tabLst>
            </a:pPr>
            <a:r>
              <a:rPr sz="4600" spc="380" dirty="0">
                <a:solidFill>
                  <a:srgbClr val="A3A3A3"/>
                </a:solidFill>
                <a:latin typeface="Avenir Next Demi"/>
                <a:cs typeface="Avenir Next Demi"/>
              </a:rPr>
              <a:t>LEADING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280" dirty="0">
                <a:solidFill>
                  <a:srgbClr val="A3A3A3"/>
                </a:solidFill>
                <a:latin typeface="Avenir Next Demi"/>
                <a:cs typeface="Avenir Next Demi"/>
              </a:rPr>
              <a:t>THE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70" dirty="0">
                <a:solidFill>
                  <a:srgbClr val="A3A3A3"/>
                </a:solidFill>
                <a:latin typeface="Avenir Next Demi"/>
                <a:cs typeface="Avenir Next Demi"/>
              </a:rPr>
              <a:t>CHARGE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80" dirty="0">
                <a:solidFill>
                  <a:srgbClr val="A3A3A3"/>
                </a:solidFill>
                <a:latin typeface="Avenir Next Demi"/>
                <a:cs typeface="Avenir Next Demi"/>
              </a:rPr>
              <a:t>SPONSOR </a:t>
            </a:r>
            <a:endParaRPr sz="4600" dirty="0">
              <a:latin typeface="Avenir Next Demi"/>
              <a:cs typeface="Avenir Next Dem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2176" y="5308738"/>
            <a:ext cx="7888037" cy="25853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0434" y="2246109"/>
            <a:ext cx="516318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321050" algn="l"/>
              </a:tabLst>
            </a:pPr>
            <a:r>
              <a:rPr sz="5900" b="1" spc="580" dirty="0">
                <a:solidFill>
                  <a:srgbClr val="6B5595"/>
                </a:solidFill>
                <a:latin typeface="Avenir Next"/>
                <a:cs typeface="Avenir Next"/>
              </a:rPr>
              <a:t>THAN</a:t>
            </a:r>
            <a:r>
              <a:rPr sz="5900" b="1" spc="-10" dirty="0">
                <a:solidFill>
                  <a:srgbClr val="6B5595"/>
                </a:solidFill>
                <a:latin typeface="Avenir Next"/>
                <a:cs typeface="Avenir Next"/>
              </a:rPr>
              <a:t>K</a:t>
            </a:r>
            <a:r>
              <a:rPr sz="5900" b="1" dirty="0">
                <a:solidFill>
                  <a:srgbClr val="6B5595"/>
                </a:solidFill>
                <a:latin typeface="Avenir Next"/>
                <a:cs typeface="Avenir Next"/>
              </a:rPr>
              <a:t>	</a:t>
            </a:r>
            <a:r>
              <a:rPr sz="5900" b="1" spc="375" dirty="0">
                <a:solidFill>
                  <a:srgbClr val="6B5595"/>
                </a:solidFill>
                <a:latin typeface="Avenir Next"/>
                <a:cs typeface="Avenir Next"/>
              </a:rPr>
              <a:t>Y</a:t>
            </a:r>
            <a:r>
              <a:rPr sz="5900" b="1" spc="565" dirty="0">
                <a:solidFill>
                  <a:srgbClr val="6B5595"/>
                </a:solidFill>
                <a:latin typeface="Avenir Next"/>
                <a:cs typeface="Avenir Next"/>
              </a:rPr>
              <a:t>O</a:t>
            </a:r>
            <a:r>
              <a:rPr sz="5900" b="1" spc="-25" dirty="0">
                <a:solidFill>
                  <a:srgbClr val="6B5595"/>
                </a:solidFill>
                <a:latin typeface="Avenir Next"/>
                <a:cs typeface="Avenir Next"/>
              </a:rPr>
              <a:t>U</a:t>
            </a:r>
            <a:endParaRPr sz="5900" dirty="0">
              <a:solidFill>
                <a:srgbClr val="6B5595"/>
              </a:solidFill>
              <a:latin typeface="Avenir Next"/>
              <a:cs typeface="Avenir Nex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2700" y="3303429"/>
            <a:ext cx="675005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b="1" spc="204" dirty="0">
                <a:solidFill>
                  <a:srgbClr val="A3A3A3"/>
                </a:solidFill>
                <a:latin typeface="Avenir Next Demi"/>
                <a:cs typeface="Avenir Next Demi"/>
              </a:rPr>
              <a:t>B. </a:t>
            </a:r>
            <a:endParaRPr sz="4600">
              <a:latin typeface="Avenir Next Demi"/>
              <a:cs typeface="Avenir Next Dem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5250" y="3117287"/>
            <a:ext cx="17221200" cy="14331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  <a:tabLst>
                <a:tab pos="3947160" algn="l"/>
                <a:tab pos="5523865" algn="l"/>
                <a:tab pos="9060815" algn="l"/>
              </a:tabLst>
            </a:pPr>
            <a:r>
              <a:rPr sz="4600" b="1" spc="390" dirty="0">
                <a:solidFill>
                  <a:srgbClr val="A3A3A3"/>
                </a:solidFill>
                <a:latin typeface="Avenir Next Demi"/>
                <a:cs typeface="Avenir Next Demi"/>
              </a:rPr>
              <a:t>CHAMPION</a:t>
            </a:r>
            <a:r>
              <a:rPr sz="4600" b="1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b="1" spc="280" dirty="0">
                <a:solidFill>
                  <a:srgbClr val="A3A3A3"/>
                </a:solidFill>
                <a:latin typeface="Avenir Next Demi"/>
                <a:cs typeface="Avenir Next Demi"/>
              </a:rPr>
              <a:t>FOR</a:t>
            </a:r>
            <a:r>
              <a:rPr sz="4600" b="1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b="1" spc="375" dirty="0">
                <a:solidFill>
                  <a:srgbClr val="A3A3A3"/>
                </a:solidFill>
                <a:latin typeface="Avenir Next Demi"/>
                <a:cs typeface="Avenir Next Demi"/>
              </a:rPr>
              <a:t>WORKING</a:t>
            </a:r>
            <a:r>
              <a:rPr sz="4600" b="1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b="1" spc="335" dirty="0">
                <a:solidFill>
                  <a:srgbClr val="A3A3A3"/>
                </a:solidFill>
                <a:latin typeface="Avenir Next Demi"/>
                <a:cs typeface="Avenir Next Demi"/>
              </a:rPr>
              <a:t>WOMEN </a:t>
            </a:r>
            <a:endParaRPr sz="4600" dirty="0">
              <a:latin typeface="Avenir Next Demi"/>
              <a:cs typeface="Avenir Next Demi"/>
            </a:endParaRPr>
          </a:p>
          <a:p>
            <a:pPr marR="746125" algn="ctr">
              <a:lnSpc>
                <a:spcPct val="100000"/>
              </a:lnSpc>
              <a:spcBef>
                <a:spcPts val="20"/>
              </a:spcBef>
            </a:pPr>
            <a:r>
              <a:rPr sz="4600" b="1" spc="390" dirty="0">
                <a:solidFill>
                  <a:srgbClr val="A3A3A3"/>
                </a:solidFill>
                <a:latin typeface="Avenir Next Demi"/>
                <a:cs typeface="Avenir Next Demi"/>
              </a:rPr>
              <a:t>SPONSORS </a:t>
            </a:r>
            <a:endParaRPr sz="4600" dirty="0">
              <a:latin typeface="Avenir Next Demi"/>
              <a:cs typeface="Avenir Next Dem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5258" y="5164847"/>
            <a:ext cx="4010243" cy="19165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8602" y="5151675"/>
            <a:ext cx="4591388" cy="216909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66236" y="8040182"/>
            <a:ext cx="716280" cy="748030"/>
          </a:xfrm>
          <a:custGeom>
            <a:avLst/>
            <a:gdLst/>
            <a:ahLst/>
            <a:cxnLst/>
            <a:rect l="l" t="t" r="r" b="b"/>
            <a:pathLst>
              <a:path w="716279" h="748029">
                <a:moveTo>
                  <a:pt x="715779" y="0"/>
                </a:moveTo>
                <a:lnTo>
                  <a:pt x="577050" y="0"/>
                </a:lnTo>
                <a:lnTo>
                  <a:pt x="358240" y="575804"/>
                </a:lnTo>
                <a:lnTo>
                  <a:pt x="139576" y="0"/>
                </a:lnTo>
                <a:lnTo>
                  <a:pt x="0" y="0"/>
                </a:lnTo>
                <a:lnTo>
                  <a:pt x="0" y="747715"/>
                </a:lnTo>
                <a:lnTo>
                  <a:pt x="106447" y="747715"/>
                </a:lnTo>
                <a:lnTo>
                  <a:pt x="106447" y="214129"/>
                </a:lnTo>
                <a:lnTo>
                  <a:pt x="311351" y="747610"/>
                </a:lnTo>
                <a:lnTo>
                  <a:pt x="400092" y="747610"/>
                </a:lnTo>
                <a:lnTo>
                  <a:pt x="608913" y="213250"/>
                </a:lnTo>
                <a:lnTo>
                  <a:pt x="608913" y="747715"/>
                </a:lnTo>
                <a:lnTo>
                  <a:pt x="715779" y="747715"/>
                </a:lnTo>
                <a:lnTo>
                  <a:pt x="715779" y="0"/>
                </a:lnTo>
                <a:close/>
              </a:path>
            </a:pathLst>
          </a:custGeom>
          <a:solidFill>
            <a:srgbClr val="0064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72977" y="8221998"/>
            <a:ext cx="480059" cy="575310"/>
          </a:xfrm>
          <a:custGeom>
            <a:avLst/>
            <a:gdLst/>
            <a:ahLst/>
            <a:cxnLst/>
            <a:rect l="l" t="t" r="r" b="b"/>
            <a:pathLst>
              <a:path w="480059" h="575309">
                <a:moveTo>
                  <a:pt x="243814" y="0"/>
                </a:moveTo>
                <a:lnTo>
                  <a:pt x="197054" y="4174"/>
                </a:lnTo>
                <a:lnTo>
                  <a:pt x="154246" y="16375"/>
                </a:lnTo>
                <a:lnTo>
                  <a:pt x="115804" y="36119"/>
                </a:lnTo>
                <a:lnTo>
                  <a:pt x="82142" y="62922"/>
                </a:lnTo>
                <a:lnTo>
                  <a:pt x="53674" y="96302"/>
                </a:lnTo>
                <a:lnTo>
                  <a:pt x="30811" y="135774"/>
                </a:lnTo>
                <a:lnTo>
                  <a:pt x="13969" y="180854"/>
                </a:lnTo>
                <a:lnTo>
                  <a:pt x="3561" y="231060"/>
                </a:lnTo>
                <a:lnTo>
                  <a:pt x="0" y="285907"/>
                </a:lnTo>
                <a:lnTo>
                  <a:pt x="2844" y="338016"/>
                </a:lnTo>
                <a:lnTo>
                  <a:pt x="11252" y="385541"/>
                </a:lnTo>
                <a:lnTo>
                  <a:pt x="25037" y="428267"/>
                </a:lnTo>
                <a:lnTo>
                  <a:pt x="44011" y="465985"/>
                </a:lnTo>
                <a:lnTo>
                  <a:pt x="67987" y="498482"/>
                </a:lnTo>
                <a:lnTo>
                  <a:pt x="96778" y="525545"/>
                </a:lnTo>
                <a:lnTo>
                  <a:pt x="130197" y="546963"/>
                </a:lnTo>
                <a:lnTo>
                  <a:pt x="168056" y="562525"/>
                </a:lnTo>
                <a:lnTo>
                  <a:pt x="210169" y="572017"/>
                </a:lnTo>
                <a:lnTo>
                  <a:pt x="256348" y="575228"/>
                </a:lnTo>
                <a:lnTo>
                  <a:pt x="305042" y="572405"/>
                </a:lnTo>
                <a:lnTo>
                  <a:pt x="350932" y="563894"/>
                </a:lnTo>
                <a:lnTo>
                  <a:pt x="394204" y="549635"/>
                </a:lnTo>
                <a:lnTo>
                  <a:pt x="435048" y="529566"/>
                </a:lnTo>
                <a:lnTo>
                  <a:pt x="473650" y="503628"/>
                </a:lnTo>
                <a:lnTo>
                  <a:pt x="464527" y="478906"/>
                </a:lnTo>
                <a:lnTo>
                  <a:pt x="264368" y="478906"/>
                </a:lnTo>
                <a:lnTo>
                  <a:pt x="220371" y="473928"/>
                </a:lnTo>
                <a:lnTo>
                  <a:pt x="183567" y="459115"/>
                </a:lnTo>
                <a:lnTo>
                  <a:pt x="154109" y="434654"/>
                </a:lnTo>
                <a:lnTo>
                  <a:pt x="132151" y="400728"/>
                </a:lnTo>
                <a:lnTo>
                  <a:pt x="117846" y="357524"/>
                </a:lnTo>
                <a:lnTo>
                  <a:pt x="111347" y="305226"/>
                </a:lnTo>
                <a:lnTo>
                  <a:pt x="111347" y="303205"/>
                </a:lnTo>
                <a:lnTo>
                  <a:pt x="479734" y="303205"/>
                </a:lnTo>
                <a:lnTo>
                  <a:pt x="479734" y="276818"/>
                </a:lnTo>
                <a:lnTo>
                  <a:pt x="476434" y="222360"/>
                </a:lnTo>
                <a:lnTo>
                  <a:pt x="475421" y="217208"/>
                </a:lnTo>
                <a:lnTo>
                  <a:pt x="116614" y="217208"/>
                </a:lnTo>
                <a:lnTo>
                  <a:pt x="117106" y="215082"/>
                </a:lnTo>
                <a:lnTo>
                  <a:pt x="134687" y="162275"/>
                </a:lnTo>
                <a:lnTo>
                  <a:pt x="162428" y="122750"/>
                </a:lnTo>
                <a:lnTo>
                  <a:pt x="198915" y="97965"/>
                </a:lnTo>
                <a:lnTo>
                  <a:pt x="242736" y="89379"/>
                </a:lnTo>
                <a:lnTo>
                  <a:pt x="427779" y="89379"/>
                </a:lnTo>
                <a:lnTo>
                  <a:pt x="402086" y="59229"/>
                </a:lnTo>
                <a:lnTo>
                  <a:pt x="369661" y="33828"/>
                </a:lnTo>
                <a:lnTo>
                  <a:pt x="332280" y="15262"/>
                </a:lnTo>
                <a:lnTo>
                  <a:pt x="290235" y="3872"/>
                </a:lnTo>
                <a:lnTo>
                  <a:pt x="243814" y="0"/>
                </a:lnTo>
                <a:close/>
              </a:path>
              <a:path w="480059" h="575309">
                <a:moveTo>
                  <a:pt x="440667" y="414249"/>
                </a:moveTo>
                <a:lnTo>
                  <a:pt x="403917" y="439075"/>
                </a:lnTo>
                <a:lnTo>
                  <a:pt x="363072" y="459665"/>
                </a:lnTo>
                <a:lnTo>
                  <a:pt x="316950" y="473711"/>
                </a:lnTo>
                <a:lnTo>
                  <a:pt x="264368" y="478906"/>
                </a:lnTo>
                <a:lnTo>
                  <a:pt x="464527" y="478906"/>
                </a:lnTo>
                <a:lnTo>
                  <a:pt x="440667" y="414249"/>
                </a:lnTo>
                <a:close/>
              </a:path>
              <a:path w="480059" h="575309">
                <a:moveTo>
                  <a:pt x="427779" y="89379"/>
                </a:moveTo>
                <a:lnTo>
                  <a:pt x="242736" y="89379"/>
                </a:lnTo>
                <a:lnTo>
                  <a:pt x="289716" y="96965"/>
                </a:lnTo>
                <a:lnTo>
                  <a:pt x="325635" y="120084"/>
                </a:lnTo>
                <a:lnTo>
                  <a:pt x="351016" y="159276"/>
                </a:lnTo>
                <a:lnTo>
                  <a:pt x="366386" y="215082"/>
                </a:lnTo>
                <a:lnTo>
                  <a:pt x="366700" y="217208"/>
                </a:lnTo>
                <a:lnTo>
                  <a:pt x="475421" y="217208"/>
                </a:lnTo>
                <a:lnTo>
                  <a:pt x="466730" y="173031"/>
                </a:lnTo>
                <a:lnTo>
                  <a:pt x="450910" y="129171"/>
                </a:lnTo>
                <a:lnTo>
                  <a:pt x="429266" y="91124"/>
                </a:lnTo>
                <a:lnTo>
                  <a:pt x="427779" y="89379"/>
                </a:lnTo>
                <a:close/>
              </a:path>
            </a:pathLst>
          </a:custGeom>
          <a:solidFill>
            <a:srgbClr val="0064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9747440" y="7659118"/>
            <a:ext cx="1977389" cy="1334770"/>
            <a:chOff x="9747440" y="7659118"/>
            <a:chExt cx="1977389" cy="1334770"/>
          </a:xfrm>
        </p:grpSpPr>
        <p:sp>
          <p:nvSpPr>
            <p:cNvPr id="10" name="object 10"/>
            <p:cNvSpPr/>
            <p:nvPr/>
          </p:nvSpPr>
          <p:spPr>
            <a:xfrm>
              <a:off x="11328706" y="8097107"/>
              <a:ext cx="396240" cy="690245"/>
            </a:xfrm>
            <a:custGeom>
              <a:avLst/>
              <a:gdLst/>
              <a:ahLst/>
              <a:cxnLst/>
              <a:rect l="l" t="t" r="r" b="b"/>
              <a:pathLst>
                <a:path w="396240" h="690245">
                  <a:moveTo>
                    <a:pt x="388543" y="0"/>
                  </a:moveTo>
                  <a:lnTo>
                    <a:pt x="379988" y="0"/>
                  </a:lnTo>
                  <a:lnTo>
                    <a:pt x="12512" y="12942"/>
                  </a:lnTo>
                  <a:lnTo>
                    <a:pt x="0" y="674681"/>
                  </a:lnTo>
                  <a:lnTo>
                    <a:pt x="0" y="683172"/>
                  </a:lnTo>
                  <a:lnTo>
                    <a:pt x="6921" y="690115"/>
                  </a:lnTo>
                  <a:lnTo>
                    <a:pt x="138487" y="690115"/>
                  </a:lnTo>
                  <a:lnTo>
                    <a:pt x="145754" y="683172"/>
                  </a:lnTo>
                  <a:lnTo>
                    <a:pt x="145754" y="137095"/>
                  </a:lnTo>
                  <a:lnTo>
                    <a:pt x="388888" y="137336"/>
                  </a:lnTo>
                  <a:lnTo>
                    <a:pt x="395684" y="130362"/>
                  </a:lnTo>
                  <a:lnTo>
                    <a:pt x="395684" y="6931"/>
                  </a:lnTo>
                  <a:lnTo>
                    <a:pt x="388543" y="0"/>
                  </a:lnTo>
                  <a:close/>
                </a:path>
              </a:pathLst>
            </a:custGeom>
            <a:solidFill>
              <a:srgbClr val="EF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29433" y="7659118"/>
              <a:ext cx="303530" cy="407670"/>
            </a:xfrm>
            <a:custGeom>
              <a:avLst/>
              <a:gdLst/>
              <a:ahLst/>
              <a:cxnLst/>
              <a:rect l="l" t="t" r="r" b="b"/>
              <a:pathLst>
                <a:path w="303529" h="407670">
                  <a:moveTo>
                    <a:pt x="137943" y="0"/>
                  </a:moveTo>
                  <a:lnTo>
                    <a:pt x="6868" y="0"/>
                  </a:lnTo>
                  <a:lnTo>
                    <a:pt x="0" y="6931"/>
                  </a:lnTo>
                  <a:lnTo>
                    <a:pt x="0" y="15455"/>
                  </a:lnTo>
                  <a:lnTo>
                    <a:pt x="11947" y="398459"/>
                  </a:lnTo>
                  <a:lnTo>
                    <a:pt x="287949" y="407537"/>
                  </a:lnTo>
                  <a:lnTo>
                    <a:pt x="296493" y="407537"/>
                  </a:lnTo>
                  <a:lnTo>
                    <a:pt x="303341" y="400595"/>
                  </a:lnTo>
                  <a:lnTo>
                    <a:pt x="303341" y="281813"/>
                  </a:lnTo>
                  <a:lnTo>
                    <a:pt x="296493" y="274892"/>
                  </a:lnTo>
                  <a:lnTo>
                    <a:pt x="144854" y="274934"/>
                  </a:lnTo>
                  <a:lnTo>
                    <a:pt x="144791" y="15455"/>
                  </a:lnTo>
                  <a:lnTo>
                    <a:pt x="144791" y="6931"/>
                  </a:lnTo>
                  <a:lnTo>
                    <a:pt x="137943" y="0"/>
                  </a:lnTo>
                  <a:close/>
                </a:path>
              </a:pathLst>
            </a:custGeom>
            <a:solidFill>
              <a:srgbClr val="A7AE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38092" y="7934044"/>
              <a:ext cx="136131" cy="1274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946986" y="7756323"/>
              <a:ext cx="347345" cy="313055"/>
            </a:xfrm>
            <a:custGeom>
              <a:avLst/>
              <a:gdLst/>
              <a:ahLst/>
              <a:cxnLst/>
              <a:rect l="l" t="t" r="r" b="b"/>
              <a:pathLst>
                <a:path w="347345" h="313054">
                  <a:moveTo>
                    <a:pt x="340178" y="0"/>
                  </a:moveTo>
                  <a:lnTo>
                    <a:pt x="211511" y="62"/>
                  </a:lnTo>
                  <a:lnTo>
                    <a:pt x="204611" y="6973"/>
                  </a:lnTo>
                  <a:lnTo>
                    <a:pt x="205009" y="178235"/>
                  </a:lnTo>
                  <a:lnTo>
                    <a:pt x="6910" y="178183"/>
                  </a:lnTo>
                  <a:lnTo>
                    <a:pt x="0" y="185031"/>
                  </a:lnTo>
                  <a:lnTo>
                    <a:pt x="0" y="297069"/>
                  </a:lnTo>
                  <a:lnTo>
                    <a:pt x="0" y="305634"/>
                  </a:lnTo>
                  <a:lnTo>
                    <a:pt x="6879" y="312503"/>
                  </a:lnTo>
                  <a:lnTo>
                    <a:pt x="15423" y="312503"/>
                  </a:lnTo>
                  <a:lnTo>
                    <a:pt x="336356" y="301174"/>
                  </a:lnTo>
                  <a:lnTo>
                    <a:pt x="347193" y="15350"/>
                  </a:lnTo>
                  <a:lnTo>
                    <a:pt x="347193" y="6837"/>
                  </a:lnTo>
                  <a:lnTo>
                    <a:pt x="340178" y="0"/>
                  </a:lnTo>
                  <a:close/>
                </a:path>
              </a:pathLst>
            </a:custGeom>
            <a:solidFill>
              <a:srgbClr val="F99D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1580" y="7934430"/>
              <a:ext cx="135786" cy="1275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04939" y="8099288"/>
              <a:ext cx="289560" cy="541655"/>
            </a:xfrm>
            <a:custGeom>
              <a:avLst/>
              <a:gdLst/>
              <a:ahLst/>
              <a:cxnLst/>
              <a:rect l="l" t="t" r="r" b="b"/>
              <a:pathLst>
                <a:path w="289559" h="541654">
                  <a:moveTo>
                    <a:pt x="15423" y="0"/>
                  </a:moveTo>
                  <a:lnTo>
                    <a:pt x="6868" y="0"/>
                  </a:lnTo>
                  <a:lnTo>
                    <a:pt x="0" y="6889"/>
                  </a:lnTo>
                  <a:lnTo>
                    <a:pt x="0" y="15507"/>
                  </a:lnTo>
                  <a:lnTo>
                    <a:pt x="0" y="134477"/>
                  </a:lnTo>
                  <a:lnTo>
                    <a:pt x="147042" y="134477"/>
                  </a:lnTo>
                  <a:lnTo>
                    <a:pt x="146644" y="534486"/>
                  </a:lnTo>
                  <a:lnTo>
                    <a:pt x="153555" y="541449"/>
                  </a:lnTo>
                  <a:lnTo>
                    <a:pt x="282221" y="541480"/>
                  </a:lnTo>
                  <a:lnTo>
                    <a:pt x="289247" y="534653"/>
                  </a:lnTo>
                  <a:lnTo>
                    <a:pt x="289247" y="526109"/>
                  </a:lnTo>
                  <a:lnTo>
                    <a:pt x="278389" y="11633"/>
                  </a:lnTo>
                  <a:lnTo>
                    <a:pt x="15423" y="0"/>
                  </a:lnTo>
                  <a:close/>
                </a:path>
              </a:pathLst>
            </a:custGeom>
            <a:solidFill>
              <a:srgbClr val="4D9D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1580" y="8105690"/>
              <a:ext cx="133943" cy="1283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39370" y="8105871"/>
              <a:ext cx="135399" cy="12833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747428" y="8221757"/>
              <a:ext cx="1257935" cy="772160"/>
            </a:xfrm>
            <a:custGeom>
              <a:avLst/>
              <a:gdLst/>
              <a:ahLst/>
              <a:cxnLst/>
              <a:rect l="l" t="t" r="r" b="b"/>
              <a:pathLst>
                <a:path w="1257934" h="772159">
                  <a:moveTo>
                    <a:pt x="314413" y="106464"/>
                  </a:moveTo>
                  <a:lnTo>
                    <a:pt x="296824" y="0"/>
                  </a:lnTo>
                  <a:lnTo>
                    <a:pt x="292442" y="177"/>
                  </a:lnTo>
                  <a:lnTo>
                    <a:pt x="250317" y="6540"/>
                  </a:lnTo>
                  <a:lnTo>
                    <a:pt x="210261" y="21031"/>
                  </a:lnTo>
                  <a:lnTo>
                    <a:pt x="172859" y="43307"/>
                  </a:lnTo>
                  <a:lnTo>
                    <a:pt x="138709" y="73012"/>
                  </a:lnTo>
                  <a:lnTo>
                    <a:pt x="108356" y="109791"/>
                  </a:lnTo>
                  <a:lnTo>
                    <a:pt x="105613" y="113436"/>
                  </a:lnTo>
                  <a:lnTo>
                    <a:pt x="89966" y="11607"/>
                  </a:lnTo>
                  <a:lnTo>
                    <a:pt x="0" y="11607"/>
                  </a:lnTo>
                  <a:lnTo>
                    <a:pt x="0" y="564045"/>
                  </a:lnTo>
                  <a:lnTo>
                    <a:pt x="111074" y="564045"/>
                  </a:lnTo>
                  <a:lnTo>
                    <a:pt x="111074" y="239560"/>
                  </a:lnTo>
                  <a:lnTo>
                    <a:pt x="139255" y="196443"/>
                  </a:lnTo>
                  <a:lnTo>
                    <a:pt x="174663" y="160731"/>
                  </a:lnTo>
                  <a:lnTo>
                    <a:pt x="215874" y="133121"/>
                  </a:lnTo>
                  <a:lnTo>
                    <a:pt x="261188" y="114731"/>
                  </a:lnTo>
                  <a:lnTo>
                    <a:pt x="308914" y="106705"/>
                  </a:lnTo>
                  <a:lnTo>
                    <a:pt x="314413" y="106464"/>
                  </a:lnTo>
                  <a:close/>
                </a:path>
                <a:path w="1257934" h="772159">
                  <a:moveTo>
                    <a:pt x="783551" y="520509"/>
                  </a:moveTo>
                  <a:lnTo>
                    <a:pt x="751662" y="431774"/>
                  </a:lnTo>
                  <a:lnTo>
                    <a:pt x="715251" y="449592"/>
                  </a:lnTo>
                  <a:lnTo>
                    <a:pt x="677976" y="464820"/>
                  </a:lnTo>
                  <a:lnTo>
                    <a:pt x="636727" y="474827"/>
                  </a:lnTo>
                  <a:lnTo>
                    <a:pt x="588416" y="476973"/>
                  </a:lnTo>
                  <a:lnTo>
                    <a:pt x="544131" y="469709"/>
                  </a:lnTo>
                  <a:lnTo>
                    <a:pt x="505815" y="452589"/>
                  </a:lnTo>
                  <a:lnTo>
                    <a:pt x="474408" y="425716"/>
                  </a:lnTo>
                  <a:lnTo>
                    <a:pt x="450824" y="389204"/>
                  </a:lnTo>
                  <a:lnTo>
                    <a:pt x="435991" y="343154"/>
                  </a:lnTo>
                  <a:lnTo>
                    <a:pt x="430847" y="287667"/>
                  </a:lnTo>
                  <a:lnTo>
                    <a:pt x="435343" y="233629"/>
                  </a:lnTo>
                  <a:lnTo>
                    <a:pt x="448487" y="189166"/>
                  </a:lnTo>
                  <a:lnTo>
                    <a:pt x="469760" y="153898"/>
                  </a:lnTo>
                  <a:lnTo>
                    <a:pt x="498627" y="127431"/>
                  </a:lnTo>
                  <a:lnTo>
                    <a:pt x="534555" y="109410"/>
                  </a:lnTo>
                  <a:lnTo>
                    <a:pt x="577024" y="99415"/>
                  </a:lnTo>
                  <a:lnTo>
                    <a:pt x="610057" y="97307"/>
                  </a:lnTo>
                  <a:lnTo>
                    <a:pt x="642531" y="99237"/>
                  </a:lnTo>
                  <a:lnTo>
                    <a:pt x="673747" y="104101"/>
                  </a:lnTo>
                  <a:lnTo>
                    <a:pt x="703072" y="110756"/>
                  </a:lnTo>
                  <a:lnTo>
                    <a:pt x="665886" y="10147"/>
                  </a:lnTo>
                  <a:lnTo>
                    <a:pt x="643026" y="5803"/>
                  </a:lnTo>
                  <a:lnTo>
                    <a:pt x="620585" y="2870"/>
                  </a:lnTo>
                  <a:lnTo>
                    <a:pt x="598855" y="1282"/>
                  </a:lnTo>
                  <a:lnTo>
                    <a:pt x="578104" y="990"/>
                  </a:lnTo>
                  <a:lnTo>
                    <a:pt x="531609" y="4914"/>
                  </a:lnTo>
                  <a:lnTo>
                    <a:pt x="489127" y="15049"/>
                  </a:lnTo>
                  <a:lnTo>
                    <a:pt x="450875" y="31153"/>
                  </a:lnTo>
                  <a:lnTo>
                    <a:pt x="417068" y="52959"/>
                  </a:lnTo>
                  <a:lnTo>
                    <a:pt x="387896" y="80200"/>
                  </a:lnTo>
                  <a:lnTo>
                    <a:pt x="363562" y="112610"/>
                  </a:lnTo>
                  <a:lnTo>
                    <a:pt x="344284" y="149948"/>
                  </a:lnTo>
                  <a:lnTo>
                    <a:pt x="330250" y="191935"/>
                  </a:lnTo>
                  <a:lnTo>
                    <a:pt x="321691" y="238315"/>
                  </a:lnTo>
                  <a:lnTo>
                    <a:pt x="318782" y="288836"/>
                  </a:lnTo>
                  <a:lnTo>
                    <a:pt x="322427" y="344284"/>
                  </a:lnTo>
                  <a:lnTo>
                    <a:pt x="333133" y="394423"/>
                  </a:lnTo>
                  <a:lnTo>
                    <a:pt x="350532" y="439000"/>
                  </a:lnTo>
                  <a:lnTo>
                    <a:pt x="374294" y="477774"/>
                  </a:lnTo>
                  <a:lnTo>
                    <a:pt x="404037" y="510463"/>
                  </a:lnTo>
                  <a:lnTo>
                    <a:pt x="439432" y="536841"/>
                  </a:lnTo>
                  <a:lnTo>
                    <a:pt x="480110" y="556641"/>
                  </a:lnTo>
                  <a:lnTo>
                    <a:pt x="525729" y="569595"/>
                  </a:lnTo>
                  <a:lnTo>
                    <a:pt x="575945" y="575487"/>
                  </a:lnTo>
                  <a:lnTo>
                    <a:pt x="639025" y="573011"/>
                  </a:lnTo>
                  <a:lnTo>
                    <a:pt x="693458" y="561428"/>
                  </a:lnTo>
                  <a:lnTo>
                    <a:pt x="741045" y="543140"/>
                  </a:lnTo>
                  <a:lnTo>
                    <a:pt x="783551" y="520509"/>
                  </a:lnTo>
                  <a:close/>
                </a:path>
                <a:path w="1257934" h="772159">
                  <a:moveTo>
                    <a:pt x="1257642" y="11925"/>
                  </a:moveTo>
                  <a:lnTo>
                    <a:pt x="1143469" y="11925"/>
                  </a:lnTo>
                  <a:lnTo>
                    <a:pt x="1002614" y="426034"/>
                  </a:lnTo>
                  <a:lnTo>
                    <a:pt x="860717" y="11239"/>
                  </a:lnTo>
                  <a:lnTo>
                    <a:pt x="744385" y="11239"/>
                  </a:lnTo>
                  <a:lnTo>
                    <a:pt x="947331" y="561822"/>
                  </a:lnTo>
                  <a:lnTo>
                    <a:pt x="927379" y="615886"/>
                  </a:lnTo>
                  <a:lnTo>
                    <a:pt x="895527" y="659714"/>
                  </a:lnTo>
                  <a:lnTo>
                    <a:pt x="852106" y="674395"/>
                  </a:lnTo>
                  <a:lnTo>
                    <a:pt x="819289" y="676719"/>
                  </a:lnTo>
                  <a:lnTo>
                    <a:pt x="797687" y="675995"/>
                  </a:lnTo>
                  <a:lnTo>
                    <a:pt x="771994" y="673315"/>
                  </a:lnTo>
                  <a:lnTo>
                    <a:pt x="806958" y="768286"/>
                  </a:lnTo>
                  <a:lnTo>
                    <a:pt x="827278" y="771042"/>
                  </a:lnTo>
                  <a:lnTo>
                    <a:pt x="833005" y="771537"/>
                  </a:lnTo>
                  <a:lnTo>
                    <a:pt x="837552" y="771664"/>
                  </a:lnTo>
                  <a:lnTo>
                    <a:pt x="878700" y="769010"/>
                  </a:lnTo>
                  <a:lnTo>
                    <a:pt x="916305" y="759587"/>
                  </a:lnTo>
                  <a:lnTo>
                    <a:pt x="950658" y="741121"/>
                  </a:lnTo>
                  <a:lnTo>
                    <a:pt x="982014" y="711377"/>
                  </a:lnTo>
                  <a:lnTo>
                    <a:pt x="1010640" y="668108"/>
                  </a:lnTo>
                  <a:lnTo>
                    <a:pt x="1036815" y="609066"/>
                  </a:lnTo>
                  <a:lnTo>
                    <a:pt x="1257642" y="11925"/>
                  </a:lnTo>
                  <a:close/>
                </a:path>
              </a:pathLst>
            </a:custGeom>
            <a:solidFill>
              <a:srgbClr val="006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2454275"/>
            <a:ext cx="17373600" cy="16113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algn="ctr">
              <a:lnSpc>
                <a:spcPts val="5400"/>
              </a:lnSpc>
              <a:tabLst>
                <a:tab pos="3080385" algn="l"/>
                <a:tab pos="5662930" algn="l"/>
              </a:tabLst>
            </a:pPr>
            <a:r>
              <a:rPr sz="4600" spc="370" dirty="0">
                <a:solidFill>
                  <a:srgbClr val="A3A3A3"/>
                </a:solidFill>
                <a:latin typeface="Avenir Next Demi"/>
                <a:cs typeface="Avenir Next Demi"/>
              </a:rPr>
              <a:t>CHANGE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55" dirty="0">
                <a:solidFill>
                  <a:srgbClr val="A3A3A3"/>
                </a:solidFill>
                <a:latin typeface="Avenir Next Demi"/>
                <a:cs typeface="Avenir Next Demi"/>
              </a:rPr>
              <a:t>MAKER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80" dirty="0">
                <a:solidFill>
                  <a:srgbClr val="A3A3A3"/>
                </a:solidFill>
                <a:latin typeface="Avenir Next Demi"/>
                <a:cs typeface="Avenir Next Demi"/>
              </a:rPr>
              <a:t>SPONSOR</a:t>
            </a:r>
            <a:r>
              <a:rPr lang="en-US" sz="4600" spc="380" dirty="0">
                <a:solidFill>
                  <a:srgbClr val="A3A3A3"/>
                </a:solidFill>
                <a:latin typeface="Avenir Next Demi"/>
                <a:cs typeface="Avenir Next Demi"/>
              </a:rPr>
              <a:t>S</a:t>
            </a:r>
            <a:endParaRPr sz="4600" dirty="0">
              <a:latin typeface="Avenir Next Demi"/>
              <a:cs typeface="Avenir Next Dem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5407" y="5197475"/>
            <a:ext cx="2493285" cy="25257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3350" y="4044479"/>
            <a:ext cx="17297400" cy="55654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dirty="0">
                <a:latin typeface="Avenir Next"/>
                <a:cs typeface="Avenir Next"/>
              </a:rPr>
              <a:t>Anders CPAs + Advisors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sz="3200" dirty="0">
                <a:latin typeface="Avenir Next"/>
                <a:cs typeface="Avenir Next"/>
              </a:rPr>
              <a:t>Laborers</a:t>
            </a:r>
            <a:r>
              <a:rPr sz="3200" spc="-50" dirty="0">
                <a:latin typeface="Avenir Next"/>
                <a:cs typeface="Avenir Next"/>
              </a:rPr>
              <a:t> </a:t>
            </a:r>
            <a:r>
              <a:rPr sz="3200" dirty="0">
                <a:latin typeface="Avenir Next"/>
                <a:cs typeface="Avenir Next"/>
              </a:rPr>
              <a:t>International</a:t>
            </a:r>
            <a:r>
              <a:rPr sz="3200" spc="-50" dirty="0">
                <a:latin typeface="Avenir Next"/>
                <a:cs typeface="Avenir Next"/>
              </a:rPr>
              <a:t> </a:t>
            </a:r>
            <a:r>
              <a:rPr sz="3200" spc="-10" dirty="0">
                <a:latin typeface="Avenir Next"/>
                <a:cs typeface="Avenir Next"/>
              </a:rPr>
              <a:t>Union</a:t>
            </a:r>
            <a:endParaRPr lang="en-US" sz="3200" spc="-10" dirty="0">
              <a:latin typeface="Avenir Next"/>
              <a:cs typeface="Avenir Next"/>
            </a:endParaRP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Lewis Rice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Nine PBS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Stifel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Thompson Coburn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Anders CPAs + Advisors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McCarthy Building Company</a:t>
            </a:r>
          </a:p>
          <a:p>
            <a:pPr marL="12700" marR="5080" lvl="1" algn="ctr">
              <a:lnSpc>
                <a:spcPct val="123700"/>
              </a:lnSpc>
              <a:spcBef>
                <a:spcPts val="90"/>
              </a:spcBef>
            </a:pPr>
            <a:r>
              <a:rPr lang="en-US" sz="3200" spc="-10" dirty="0">
                <a:latin typeface="Avenir Next"/>
                <a:cs typeface="Avenir Next"/>
              </a:rPr>
              <a:t>HOK</a:t>
            </a:r>
            <a:endParaRPr sz="3200" dirty="0">
              <a:latin typeface="Avenir Next"/>
              <a:cs typeface="Avenir Nex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02730" y="2432251"/>
            <a:ext cx="7557770" cy="1600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algn="ctr">
              <a:lnSpc>
                <a:spcPts val="5400"/>
              </a:lnSpc>
              <a:tabLst>
                <a:tab pos="3873500" algn="l"/>
              </a:tabLst>
            </a:pPr>
            <a:r>
              <a:rPr sz="4600" spc="335" dirty="0">
                <a:solidFill>
                  <a:srgbClr val="A3A3A3"/>
                </a:solidFill>
                <a:latin typeface="Avenir Next Demi"/>
                <a:cs typeface="Avenir Next Demi"/>
              </a:rPr>
              <a:t>ADVOCATE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90" dirty="0">
                <a:solidFill>
                  <a:srgbClr val="A3A3A3"/>
                </a:solidFill>
                <a:latin typeface="Avenir Next Demi"/>
                <a:cs typeface="Avenir Next Demi"/>
              </a:rPr>
              <a:t>SPONSORS </a:t>
            </a:r>
            <a:endParaRPr sz="4600" dirty="0">
              <a:latin typeface="Avenir Next Demi"/>
              <a:cs typeface="Avenir Next Dem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0" algn="ctr">
              <a:lnSpc>
                <a:spcPts val="6959"/>
              </a:lnSpc>
              <a:spcBef>
                <a:spcPts val="135"/>
              </a:spcBef>
              <a:tabLst>
                <a:tab pos="3308350" algn="l"/>
              </a:tabLst>
            </a:pPr>
            <a:r>
              <a:rPr spc="580" dirty="0">
                <a:solidFill>
                  <a:srgbClr val="6B5595"/>
                </a:solidFill>
              </a:rPr>
              <a:t>THAN</a:t>
            </a:r>
            <a:r>
              <a:rPr spc="-10" dirty="0">
                <a:solidFill>
                  <a:srgbClr val="6B5595"/>
                </a:solidFill>
              </a:rPr>
              <a:t>K</a:t>
            </a:r>
            <a:r>
              <a:rPr dirty="0">
                <a:solidFill>
                  <a:srgbClr val="6B5595"/>
                </a:solidFill>
              </a:rPr>
              <a:t>	</a:t>
            </a:r>
            <a:r>
              <a:rPr spc="375" dirty="0">
                <a:solidFill>
                  <a:srgbClr val="6B5595"/>
                </a:solidFill>
              </a:rPr>
              <a:t>Y</a:t>
            </a:r>
            <a:r>
              <a:rPr spc="565" dirty="0">
                <a:solidFill>
                  <a:srgbClr val="6B5595"/>
                </a:solidFill>
              </a:rPr>
              <a:t>O</a:t>
            </a:r>
            <a:r>
              <a:rPr spc="-25" dirty="0">
                <a:solidFill>
                  <a:srgbClr val="6B5595"/>
                </a:solidFill>
              </a:rPr>
              <a:t>U</a:t>
            </a:r>
          </a:p>
          <a:p>
            <a:pPr algn="ctr">
              <a:lnSpc>
                <a:spcPts val="5400"/>
              </a:lnSpc>
              <a:tabLst>
                <a:tab pos="2689860" algn="l"/>
              </a:tabLst>
            </a:pPr>
            <a:r>
              <a:rPr sz="4600" spc="370" dirty="0">
                <a:solidFill>
                  <a:srgbClr val="A3A3A3"/>
                </a:solidFill>
                <a:latin typeface="Avenir Next Demi"/>
                <a:cs typeface="Avenir Next Demi"/>
              </a:rPr>
              <a:t>FRIEND</a:t>
            </a:r>
            <a:r>
              <a:rPr sz="4600" dirty="0">
                <a:solidFill>
                  <a:srgbClr val="A3A3A3"/>
                </a:solidFill>
                <a:latin typeface="Avenir Next Demi"/>
                <a:cs typeface="Avenir Next Demi"/>
              </a:rPr>
              <a:t>	</a:t>
            </a:r>
            <a:r>
              <a:rPr sz="4600" spc="390" dirty="0">
                <a:solidFill>
                  <a:srgbClr val="A3A3A3"/>
                </a:solidFill>
                <a:latin typeface="Avenir Next Demi"/>
                <a:cs typeface="Avenir Next Demi"/>
              </a:rPr>
              <a:t>SPONSORS </a:t>
            </a:r>
            <a:endParaRPr sz="4600" dirty="0">
              <a:latin typeface="Avenir Next Demi"/>
              <a:cs typeface="Avenir Next Dem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3850" y="4206875"/>
            <a:ext cx="17297400" cy="61521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-20" dirty="0">
                <a:latin typeface="Avenir Next"/>
                <a:cs typeface="Avenir Next"/>
              </a:rPr>
              <a:t>Commerce Bank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-20" dirty="0">
                <a:latin typeface="Avenir Next"/>
                <a:cs typeface="Avenir Next"/>
              </a:rPr>
              <a:t>Laura Cohen 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-20" dirty="0">
                <a:latin typeface="Avenir Next"/>
                <a:cs typeface="Avenir Next"/>
              </a:rPr>
              <a:t>Lathrop GPM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-20" dirty="0">
                <a:latin typeface="Avenir Next"/>
                <a:cs typeface="Avenir Next"/>
              </a:rPr>
              <a:t>Enterprise Bank &amp; Trust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-20" dirty="0">
                <a:latin typeface="Avenir Next"/>
                <a:cs typeface="Avenir Next"/>
              </a:rPr>
              <a:t>The Simon Law Firm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b="1" dirty="0">
                <a:solidFill>
                  <a:srgbClr val="A3A3A3"/>
                </a:solidFill>
                <a:latin typeface="Avenir Next Demi"/>
                <a:cs typeface="Avenir Next Demi"/>
              </a:rPr>
              <a:t>SUPPORTER	</a:t>
            </a:r>
            <a:r>
              <a:rPr lang="en-US" sz="4000" b="1" spc="390" dirty="0">
                <a:solidFill>
                  <a:srgbClr val="A3A3A3"/>
                </a:solidFill>
                <a:latin typeface="Avenir Next Demi"/>
                <a:cs typeface="Avenir Next Demi"/>
              </a:rPr>
              <a:t>SPONSORS </a:t>
            </a: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r>
              <a:rPr lang="en-US" sz="4000" spc="390" dirty="0">
                <a:solidFill>
                  <a:schemeClr val="tx1"/>
                </a:solidFill>
                <a:latin typeface="Avenir Next"/>
                <a:cs typeface="Avenir Next"/>
              </a:rPr>
              <a:t>Sandra Murdoch</a:t>
            </a:r>
            <a:r>
              <a:rPr lang="en-US" sz="4000" spc="390" dirty="0">
                <a:solidFill>
                  <a:srgbClr val="A3A3A3"/>
                </a:solidFill>
                <a:latin typeface="Avenir Next Demi"/>
                <a:cs typeface="Avenir Next"/>
              </a:rPr>
              <a:t>	</a:t>
            </a:r>
            <a:endParaRPr lang="en-US" sz="4000" spc="-20" dirty="0">
              <a:latin typeface="Avenir Next"/>
              <a:cs typeface="Avenir Next"/>
            </a:endParaRPr>
          </a:p>
          <a:p>
            <a:pPr marL="367030" marR="5080" indent="-354965" algn="ctr">
              <a:lnSpc>
                <a:spcPct val="123700"/>
              </a:lnSpc>
              <a:spcBef>
                <a:spcPts val="90"/>
              </a:spcBef>
            </a:pPr>
            <a:endParaRPr sz="4000" dirty="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305</Words>
  <Application>Microsoft Office PowerPoint</Application>
  <PresentationFormat>Custom</PresentationFormat>
  <Paragraphs>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Avenir Next</vt:lpstr>
      <vt:lpstr>Avenir Next Demi</vt:lpstr>
      <vt:lpstr>Office Theme</vt:lpstr>
      <vt:lpstr>PowerPoint Presentation</vt:lpstr>
      <vt:lpstr>PowerPoint Presentation</vt:lpstr>
      <vt:lpstr>THANK YOU</vt:lpstr>
      <vt:lpstr>PowerPoint Presentation</vt:lpstr>
      <vt:lpstr>THANK YOU LEADING THE CHARGE SPONSOR </vt:lpstr>
      <vt:lpstr>PowerPoint Presentation</vt:lpstr>
      <vt:lpstr>THANK YOU CHANGE MAKER SPONSORS</vt:lpstr>
      <vt:lpstr>THANK YOU ADVOCATE SPONSORS </vt:lpstr>
      <vt:lpstr>THANK YOU FRIEND SPONSORS </vt:lpstr>
      <vt:lpstr>THANK YOU TABLE HOSTS</vt:lpstr>
      <vt:lpstr>THANK YOU TABLE HOSTS</vt:lpstr>
      <vt:lpstr>PowerPoint Presentation</vt:lpstr>
      <vt:lpstr>PowerPoint Presentation</vt:lpstr>
      <vt:lpstr>SMALL ORGANIZATIONS (LESS THAN 50 EMPLOYEES) </vt:lpstr>
      <vt:lpstr>MEDIUM ORGANIZATIONS (50-499 EMPLOYEES) </vt:lpstr>
      <vt:lpstr>LARGE ORGANIZATIONS (500 OR MORE EMPLOYEES) </vt:lpstr>
      <vt:lpstr>PowerPoint Presentation</vt:lpstr>
      <vt:lpstr>THE 2024 SURVEY WILL OPEN MARCH 2025 </vt:lpstr>
      <vt:lpstr>WFSTL 2024 GRANTEES</vt:lpstr>
      <vt:lpstr>EMPOWER YOUR EXECUTIVE PRESENCE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Sarah Hines</cp:lastModifiedBy>
  <cp:revision>31</cp:revision>
  <cp:lastPrinted>2024-09-04T00:29:59Z</cp:lastPrinted>
  <dcterms:created xsi:type="dcterms:W3CDTF">2023-09-04T03:27:44Z</dcterms:created>
  <dcterms:modified xsi:type="dcterms:W3CDTF">2024-09-17T13:25:23Z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2023-09-03T00:00:00Z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2023-09-04T00:00:00Z</vt:filetime>
  </property>
  <property fmtid="{D5CDD505-2E9C-101B-9397-08002B2CF9AE}" pid="5" name="Producer">
    <vt:lpwstr>Adobe PDF Library 17.0</vt:lpwstr>
  </property>
</Properties>
</file>