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2"/>
  </p:notesMasterIdLst>
  <p:sldIdLst>
    <p:sldId id="296" r:id="rId3"/>
    <p:sldId id="297" r:id="rId4"/>
    <p:sldId id="325" r:id="rId5"/>
    <p:sldId id="329" r:id="rId6"/>
    <p:sldId id="330" r:id="rId7"/>
    <p:sldId id="341" r:id="rId8"/>
    <p:sldId id="342" r:id="rId9"/>
    <p:sldId id="333" r:id="rId10"/>
    <p:sldId id="340" r:id="rId11"/>
    <p:sldId id="327" r:id="rId12"/>
    <p:sldId id="267" r:id="rId13"/>
    <p:sldId id="344" r:id="rId14"/>
    <p:sldId id="345" r:id="rId15"/>
    <p:sldId id="347" r:id="rId16"/>
    <p:sldId id="348" r:id="rId17"/>
    <p:sldId id="349" r:id="rId18"/>
    <p:sldId id="351" r:id="rId19"/>
    <p:sldId id="326" r:id="rId20"/>
    <p:sldId id="336" r:id="rId21"/>
    <p:sldId id="334" r:id="rId22"/>
    <p:sldId id="335" r:id="rId23"/>
    <p:sldId id="259" r:id="rId24"/>
    <p:sldId id="293" r:id="rId25"/>
    <p:sldId id="278" r:id="rId26"/>
    <p:sldId id="339" r:id="rId27"/>
    <p:sldId id="352" r:id="rId28"/>
    <p:sldId id="294" r:id="rId29"/>
    <p:sldId id="295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82F"/>
    <a:srgbClr val="F8BE11"/>
    <a:srgbClr val="E6E6E6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76E23B-23DD-4C29-A329-A3EE6F9BB36C}" v="38" dt="2024-04-24T19:05:04.8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729" autoAdjust="0"/>
  </p:normalViewPr>
  <p:slideViewPr>
    <p:cSldViewPr snapToGrid="0">
      <p:cViewPr varScale="1">
        <p:scale>
          <a:sx n="61" d="100"/>
          <a:sy n="61" d="100"/>
        </p:scale>
        <p:origin x="28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t, Ana H" userId="a3199390-004e-4229-ac4c-f96acddfac1e" providerId="ADAL" clId="{3876E23B-23DD-4C29-A329-A3EE6F9BB36C}"/>
    <pc:docChg chg="undo custSel addSld delSld modSld sldOrd modMainMaster">
      <pc:chgData name="Kent, Ana H" userId="a3199390-004e-4229-ac4c-f96acddfac1e" providerId="ADAL" clId="{3876E23B-23DD-4C29-A329-A3EE6F9BB36C}" dt="2024-04-24T19:09:18.680" v="589" actId="20577"/>
      <pc:docMkLst>
        <pc:docMk/>
      </pc:docMkLst>
      <pc:sldChg chg="modAnim">
        <pc:chgData name="Kent, Ana H" userId="a3199390-004e-4229-ac4c-f96acddfac1e" providerId="ADAL" clId="{3876E23B-23DD-4C29-A329-A3EE6F9BB36C}" dt="2024-04-23T21:16:27.888" v="74"/>
        <pc:sldMkLst>
          <pc:docMk/>
          <pc:sldMk cId="3197399142" sldId="267"/>
        </pc:sldMkLst>
      </pc:sldChg>
      <pc:sldChg chg="modSp mod">
        <pc:chgData name="Kent, Ana H" userId="a3199390-004e-4229-ac4c-f96acddfac1e" providerId="ADAL" clId="{3876E23B-23DD-4C29-A329-A3EE6F9BB36C}" dt="2024-04-23T21:19:31.058" v="86" actId="732"/>
        <pc:sldMkLst>
          <pc:docMk/>
          <pc:sldMk cId="2012483454" sldId="278"/>
        </pc:sldMkLst>
        <pc:picChg chg="mod modCrop">
          <ac:chgData name="Kent, Ana H" userId="a3199390-004e-4229-ac4c-f96acddfac1e" providerId="ADAL" clId="{3876E23B-23DD-4C29-A329-A3EE6F9BB36C}" dt="2024-04-23T21:19:31.058" v="86" actId="732"/>
          <ac:picMkLst>
            <pc:docMk/>
            <pc:sldMk cId="2012483454" sldId="278"/>
            <ac:picMk id="8" creationId="{735C5841-264A-44AD-904C-232D31BE35E9}"/>
          </ac:picMkLst>
        </pc:picChg>
      </pc:sldChg>
      <pc:sldChg chg="modSp mod">
        <pc:chgData name="Kent, Ana H" userId="a3199390-004e-4229-ac4c-f96acddfac1e" providerId="ADAL" clId="{3876E23B-23DD-4C29-A329-A3EE6F9BB36C}" dt="2024-04-23T21:13:32.334" v="52" actId="20577"/>
        <pc:sldMkLst>
          <pc:docMk/>
          <pc:sldMk cId="3643316403" sldId="296"/>
        </pc:sldMkLst>
        <pc:spChg chg="mod">
          <ac:chgData name="Kent, Ana H" userId="a3199390-004e-4229-ac4c-f96acddfac1e" providerId="ADAL" clId="{3876E23B-23DD-4C29-A329-A3EE6F9BB36C}" dt="2024-04-23T21:13:32.334" v="52" actId="20577"/>
          <ac:spMkLst>
            <pc:docMk/>
            <pc:sldMk cId="3643316403" sldId="296"/>
            <ac:spMk id="5" creationId="{DD6AA1F9-A638-4891-BE0C-651531CA4A67}"/>
          </ac:spMkLst>
        </pc:spChg>
      </pc:sldChg>
      <pc:sldChg chg="modSp mod modNotesTx">
        <pc:chgData name="Kent, Ana H" userId="a3199390-004e-4229-ac4c-f96acddfac1e" providerId="ADAL" clId="{3876E23B-23DD-4C29-A329-A3EE6F9BB36C}" dt="2024-04-24T19:04:46.602" v="431" actId="20577"/>
        <pc:sldMkLst>
          <pc:docMk/>
          <pc:sldMk cId="763269616" sldId="339"/>
        </pc:sldMkLst>
        <pc:spChg chg="mod">
          <ac:chgData name="Kent, Ana H" userId="a3199390-004e-4229-ac4c-f96acddfac1e" providerId="ADAL" clId="{3876E23B-23DD-4C29-A329-A3EE6F9BB36C}" dt="2024-04-24T19:04:46.602" v="431" actId="20577"/>
          <ac:spMkLst>
            <pc:docMk/>
            <pc:sldMk cId="763269616" sldId="339"/>
            <ac:spMk id="2" creationId="{69EA2FE5-9B5F-112C-BA8E-87EEFAF282DA}"/>
          </ac:spMkLst>
        </pc:spChg>
      </pc:sldChg>
      <pc:sldChg chg="modSp mod">
        <pc:chgData name="Kent, Ana H" userId="a3199390-004e-4229-ac4c-f96acddfac1e" providerId="ADAL" clId="{3876E23B-23DD-4C29-A329-A3EE6F9BB36C}" dt="2024-04-23T21:15:31.342" v="66" actId="1037"/>
        <pc:sldMkLst>
          <pc:docMk/>
          <pc:sldMk cId="2569347776" sldId="340"/>
        </pc:sldMkLst>
        <pc:spChg chg="mod">
          <ac:chgData name="Kent, Ana H" userId="a3199390-004e-4229-ac4c-f96acddfac1e" providerId="ADAL" clId="{3876E23B-23DD-4C29-A329-A3EE6F9BB36C}" dt="2024-04-23T21:15:24.582" v="60" actId="1035"/>
          <ac:spMkLst>
            <pc:docMk/>
            <pc:sldMk cId="2569347776" sldId="340"/>
            <ac:spMk id="6" creationId="{CC775B15-C9A6-A305-1391-A1B16E797E90}"/>
          </ac:spMkLst>
        </pc:spChg>
        <pc:cxnChg chg="mod">
          <ac:chgData name="Kent, Ana H" userId="a3199390-004e-4229-ac4c-f96acddfac1e" providerId="ADAL" clId="{3876E23B-23DD-4C29-A329-A3EE6F9BB36C}" dt="2024-04-23T21:15:31.342" v="66" actId="1037"/>
          <ac:cxnSpMkLst>
            <pc:docMk/>
            <pc:sldMk cId="2569347776" sldId="340"/>
            <ac:cxnSpMk id="8" creationId="{67835478-813A-5F7C-4CCB-054F718D02CA}"/>
          </ac:cxnSpMkLst>
        </pc:cxnChg>
      </pc:sldChg>
      <pc:sldChg chg="modSp mod">
        <pc:chgData name="Kent, Ana H" userId="a3199390-004e-4229-ac4c-f96acddfac1e" providerId="ADAL" clId="{3876E23B-23DD-4C29-A329-A3EE6F9BB36C}" dt="2024-04-24T16:58:47.967" v="115" actId="20577"/>
        <pc:sldMkLst>
          <pc:docMk/>
          <pc:sldMk cId="1473618090" sldId="345"/>
        </pc:sldMkLst>
        <pc:spChg chg="mod">
          <ac:chgData name="Kent, Ana H" userId="a3199390-004e-4229-ac4c-f96acddfac1e" providerId="ADAL" clId="{3876E23B-23DD-4C29-A329-A3EE6F9BB36C}" dt="2024-04-24T16:58:47.967" v="115" actId="20577"/>
          <ac:spMkLst>
            <pc:docMk/>
            <pc:sldMk cId="1473618090" sldId="345"/>
            <ac:spMk id="14" creationId="{80656122-501C-E92B-AC3C-6DA78DFCC17C}"/>
          </ac:spMkLst>
        </pc:spChg>
      </pc:sldChg>
      <pc:sldChg chg="modSp del mod">
        <pc:chgData name="Kent, Ana H" userId="a3199390-004e-4229-ac4c-f96acddfac1e" providerId="ADAL" clId="{3876E23B-23DD-4C29-A329-A3EE6F9BB36C}" dt="2024-04-24T19:02:31.765" v="404" actId="47"/>
        <pc:sldMkLst>
          <pc:docMk/>
          <pc:sldMk cId="551606373" sldId="346"/>
        </pc:sldMkLst>
        <pc:spChg chg="mod">
          <ac:chgData name="Kent, Ana H" userId="a3199390-004e-4229-ac4c-f96acddfac1e" providerId="ADAL" clId="{3876E23B-23DD-4C29-A329-A3EE6F9BB36C}" dt="2024-04-23T21:22:34.928" v="111" actId="255"/>
          <ac:spMkLst>
            <pc:docMk/>
            <pc:sldMk cId="551606373" sldId="346"/>
            <ac:spMk id="2" creationId="{FB4C7B36-60EB-3C24-159C-EAF4CA4BCCA1}"/>
          </ac:spMkLst>
        </pc:spChg>
      </pc:sldChg>
      <pc:sldChg chg="modSp add mod modTransition">
        <pc:chgData name="Kent, Ana H" userId="a3199390-004e-4229-ac4c-f96acddfac1e" providerId="ADAL" clId="{3876E23B-23DD-4C29-A329-A3EE6F9BB36C}" dt="2024-04-24T16:58:58.135" v="119" actId="20577"/>
        <pc:sldMkLst>
          <pc:docMk/>
          <pc:sldMk cId="4005246741" sldId="347"/>
        </pc:sldMkLst>
        <pc:spChg chg="mod">
          <ac:chgData name="Kent, Ana H" userId="a3199390-004e-4229-ac4c-f96acddfac1e" providerId="ADAL" clId="{3876E23B-23DD-4C29-A329-A3EE6F9BB36C}" dt="2024-04-24T16:58:58.135" v="119" actId="20577"/>
          <ac:spMkLst>
            <pc:docMk/>
            <pc:sldMk cId="4005246741" sldId="347"/>
            <ac:spMk id="14" creationId="{80656122-501C-E92B-AC3C-6DA78DFCC17C}"/>
          </ac:spMkLst>
        </pc:spChg>
        <pc:picChg chg="mod modCrop">
          <ac:chgData name="Kent, Ana H" userId="a3199390-004e-4229-ac4c-f96acddfac1e" providerId="ADAL" clId="{3876E23B-23DD-4C29-A329-A3EE6F9BB36C}" dt="2024-04-23T21:18:33.251" v="84" actId="732"/>
          <ac:picMkLst>
            <pc:docMk/>
            <pc:sldMk cId="4005246741" sldId="347"/>
            <ac:picMk id="11" creationId="{866CEBEE-240F-CBF7-6736-A8A00A100F4F}"/>
          </ac:picMkLst>
        </pc:picChg>
      </pc:sldChg>
      <pc:sldChg chg="addSp delSp modSp new mod modClrScheme chgLayout modNotesTx">
        <pc:chgData name="Kent, Ana H" userId="a3199390-004e-4229-ac4c-f96acddfac1e" providerId="ADAL" clId="{3876E23B-23DD-4C29-A329-A3EE6F9BB36C}" dt="2024-04-24T17:23:24.201" v="328" actId="20577"/>
        <pc:sldMkLst>
          <pc:docMk/>
          <pc:sldMk cId="1202843091" sldId="348"/>
        </pc:sldMkLst>
        <pc:spChg chg="mod ord">
          <ac:chgData name="Kent, Ana H" userId="a3199390-004e-4229-ac4c-f96acddfac1e" providerId="ADAL" clId="{3876E23B-23DD-4C29-A329-A3EE6F9BB36C}" dt="2024-04-24T17:22:11.869" v="323" actId="700"/>
          <ac:spMkLst>
            <pc:docMk/>
            <pc:sldMk cId="1202843091" sldId="348"/>
            <ac:spMk id="2" creationId="{448BBBAD-A711-E40C-B362-836804D18BE2}"/>
          </ac:spMkLst>
        </pc:spChg>
        <pc:spChg chg="add del">
          <ac:chgData name="Kent, Ana H" userId="a3199390-004e-4229-ac4c-f96acddfac1e" providerId="ADAL" clId="{3876E23B-23DD-4C29-A329-A3EE6F9BB36C}" dt="2024-04-24T17:21:08.163" v="205" actId="478"/>
          <ac:spMkLst>
            <pc:docMk/>
            <pc:sldMk cId="1202843091" sldId="348"/>
            <ac:spMk id="3" creationId="{2C100B6C-D6D5-E43B-B0E0-19084B7F41D1}"/>
          </ac:spMkLst>
        </pc:spChg>
        <pc:spChg chg="del mod">
          <ac:chgData name="Kent, Ana H" userId="a3199390-004e-4229-ac4c-f96acddfac1e" providerId="ADAL" clId="{3876E23B-23DD-4C29-A329-A3EE6F9BB36C}" dt="2024-04-24T17:21:05.600" v="204" actId="478"/>
          <ac:spMkLst>
            <pc:docMk/>
            <pc:sldMk cId="1202843091" sldId="348"/>
            <ac:spMk id="4" creationId="{4B88A72F-1C49-367F-C08E-91FE2B6D7BC8}"/>
          </ac:spMkLst>
        </pc:spChg>
        <pc:spChg chg="add mod">
          <ac:chgData name="Kent, Ana H" userId="a3199390-004e-4229-ac4c-f96acddfac1e" providerId="ADAL" clId="{3876E23B-23DD-4C29-A329-A3EE6F9BB36C}" dt="2024-04-24T17:13:14.928" v="127"/>
          <ac:spMkLst>
            <pc:docMk/>
            <pc:sldMk cId="1202843091" sldId="348"/>
            <ac:spMk id="5" creationId="{DA767D3D-289F-421C-367A-0FFA1A730F83}"/>
          </ac:spMkLst>
        </pc:spChg>
        <pc:spChg chg="add">
          <ac:chgData name="Kent, Ana H" userId="a3199390-004e-4229-ac4c-f96acddfac1e" providerId="ADAL" clId="{3876E23B-23DD-4C29-A329-A3EE6F9BB36C}" dt="2024-04-24T17:13:23.867" v="128"/>
          <ac:spMkLst>
            <pc:docMk/>
            <pc:sldMk cId="1202843091" sldId="348"/>
            <ac:spMk id="6" creationId="{17853BBB-0214-B440-DF11-0FD8FC1A5B05}"/>
          </ac:spMkLst>
        </pc:spChg>
        <pc:spChg chg="add mod">
          <ac:chgData name="Kent, Ana H" userId="a3199390-004e-4229-ac4c-f96acddfac1e" providerId="ADAL" clId="{3876E23B-23DD-4C29-A329-A3EE6F9BB36C}" dt="2024-04-24T17:19:33.081" v="190" actId="1076"/>
          <ac:spMkLst>
            <pc:docMk/>
            <pc:sldMk cId="1202843091" sldId="348"/>
            <ac:spMk id="8" creationId="{01C13B81-9A82-D717-E622-71146EE5E17C}"/>
          </ac:spMkLst>
        </pc:spChg>
        <pc:spChg chg="add del mod">
          <ac:chgData name="Kent, Ana H" userId="a3199390-004e-4229-ac4c-f96acddfac1e" providerId="ADAL" clId="{3876E23B-23DD-4C29-A329-A3EE6F9BB36C}" dt="2024-04-24T17:21:12.612" v="206" actId="478"/>
          <ac:spMkLst>
            <pc:docMk/>
            <pc:sldMk cId="1202843091" sldId="348"/>
            <ac:spMk id="10" creationId="{3E250212-E3D7-8CED-1D49-31408F625FE4}"/>
          </ac:spMkLst>
        </pc:spChg>
        <pc:spChg chg="add mod ord">
          <ac:chgData name="Kent, Ana H" userId="a3199390-004e-4229-ac4c-f96acddfac1e" providerId="ADAL" clId="{3876E23B-23DD-4C29-A329-A3EE6F9BB36C}" dt="2024-04-24T17:23:24.201" v="328" actId="20577"/>
          <ac:spMkLst>
            <pc:docMk/>
            <pc:sldMk cId="1202843091" sldId="348"/>
            <ac:spMk id="11" creationId="{022DB62C-51DD-B9B9-04B4-8718334BF10C}"/>
          </ac:spMkLst>
        </pc:spChg>
        <pc:spChg chg="add del mod ord">
          <ac:chgData name="Kent, Ana H" userId="a3199390-004e-4229-ac4c-f96acddfac1e" providerId="ADAL" clId="{3876E23B-23DD-4C29-A329-A3EE6F9BB36C}" dt="2024-04-24T17:22:37.159" v="324" actId="931"/>
          <ac:spMkLst>
            <pc:docMk/>
            <pc:sldMk cId="1202843091" sldId="348"/>
            <ac:spMk id="12" creationId="{A328188E-F39D-815D-5590-73315D8E79D6}"/>
          </ac:spMkLst>
        </pc:spChg>
        <pc:picChg chg="add del mod">
          <ac:chgData name="Kent, Ana H" userId="a3199390-004e-4229-ac4c-f96acddfac1e" providerId="ADAL" clId="{3876E23B-23DD-4C29-A329-A3EE6F9BB36C}" dt="2024-04-24T17:13:32.948" v="133" actId="478"/>
          <ac:picMkLst>
            <pc:docMk/>
            <pc:sldMk cId="1202843091" sldId="348"/>
            <ac:picMk id="7" creationId="{42DBA3AD-6844-0C65-ED93-09AAEBB8F095}"/>
          </ac:picMkLst>
        </pc:picChg>
        <pc:picChg chg="add mod">
          <ac:chgData name="Kent, Ana H" userId="a3199390-004e-4229-ac4c-f96acddfac1e" providerId="ADAL" clId="{3876E23B-23DD-4C29-A329-A3EE6F9BB36C}" dt="2024-04-24T17:22:37.159" v="324" actId="931"/>
          <ac:picMkLst>
            <pc:docMk/>
            <pc:sldMk cId="1202843091" sldId="348"/>
            <ac:picMk id="14" creationId="{964E7D3D-2713-2906-D38F-1029B0F76E4A}"/>
          </ac:picMkLst>
        </pc:picChg>
      </pc:sldChg>
      <pc:sldChg chg="addSp delSp modSp add mod">
        <pc:chgData name="Kent, Ana H" userId="a3199390-004e-4229-ac4c-f96acddfac1e" providerId="ADAL" clId="{3876E23B-23DD-4C29-A329-A3EE6F9BB36C}" dt="2024-04-24T18:59:38.558" v="387" actId="14100"/>
        <pc:sldMkLst>
          <pc:docMk/>
          <pc:sldMk cId="255899255" sldId="349"/>
        </pc:sldMkLst>
        <pc:spChg chg="del">
          <ac:chgData name="Kent, Ana H" userId="a3199390-004e-4229-ac4c-f96acddfac1e" providerId="ADAL" clId="{3876E23B-23DD-4C29-A329-A3EE6F9BB36C}" dt="2024-04-24T18:49:10.172" v="332" actId="478"/>
          <ac:spMkLst>
            <pc:docMk/>
            <pc:sldMk cId="255899255" sldId="349"/>
            <ac:spMk id="3" creationId="{2C100B6C-D6D5-E43B-B0E0-19084B7F41D1}"/>
          </ac:spMkLst>
        </pc:spChg>
        <pc:spChg chg="add mod">
          <ac:chgData name="Kent, Ana H" userId="a3199390-004e-4229-ac4c-f96acddfac1e" providerId="ADAL" clId="{3876E23B-23DD-4C29-A329-A3EE6F9BB36C}" dt="2024-04-24T18:59:38.558" v="387" actId="14100"/>
          <ac:spMkLst>
            <pc:docMk/>
            <pc:sldMk cId="255899255" sldId="349"/>
            <ac:spMk id="7" creationId="{A4B836DC-A4AA-BD40-987F-93E5868819F3}"/>
          </ac:spMkLst>
        </pc:spChg>
        <pc:grpChg chg="add mod">
          <ac:chgData name="Kent, Ana H" userId="a3199390-004e-4229-ac4c-f96acddfac1e" providerId="ADAL" clId="{3876E23B-23DD-4C29-A329-A3EE6F9BB36C}" dt="2024-04-24T18:59:34.435" v="386" actId="164"/>
          <ac:grpSpMkLst>
            <pc:docMk/>
            <pc:sldMk cId="255899255" sldId="349"/>
            <ac:grpSpMk id="9" creationId="{65CBE41B-FECD-3930-96CB-616038E96E11}"/>
          </ac:grpSpMkLst>
        </pc:grpChg>
        <pc:picChg chg="add mod">
          <ac:chgData name="Kent, Ana H" userId="a3199390-004e-4229-ac4c-f96acddfac1e" providerId="ADAL" clId="{3876E23B-23DD-4C29-A329-A3EE6F9BB36C}" dt="2024-04-24T18:59:34.435" v="386" actId="164"/>
          <ac:picMkLst>
            <pc:docMk/>
            <pc:sldMk cId="255899255" sldId="349"/>
            <ac:picMk id="6" creationId="{EBA4303F-6F6C-7F13-1F45-505C942A0B60}"/>
          </ac:picMkLst>
        </pc:picChg>
      </pc:sldChg>
      <pc:sldChg chg="addSp delSp modSp new del">
        <pc:chgData name="Kent, Ana H" userId="a3199390-004e-4229-ac4c-f96acddfac1e" providerId="ADAL" clId="{3876E23B-23DD-4C29-A329-A3EE6F9BB36C}" dt="2024-04-24T17:17:16.979" v="140" actId="47"/>
        <pc:sldMkLst>
          <pc:docMk/>
          <pc:sldMk cId="1233110595" sldId="349"/>
        </pc:sldMkLst>
        <pc:spChg chg="add del mod">
          <ac:chgData name="Kent, Ana H" userId="a3199390-004e-4229-ac4c-f96acddfac1e" providerId="ADAL" clId="{3876E23B-23DD-4C29-A329-A3EE6F9BB36C}" dt="2024-04-24T17:14:01.898" v="137" actId="478"/>
          <ac:spMkLst>
            <pc:docMk/>
            <pc:sldMk cId="1233110595" sldId="349"/>
            <ac:spMk id="2" creationId="{F0CF7EA1-69C6-0764-502A-B296088EA2CB}"/>
          </ac:spMkLst>
        </pc:spChg>
        <pc:spChg chg="add del">
          <ac:chgData name="Kent, Ana H" userId="a3199390-004e-4229-ac4c-f96acddfac1e" providerId="ADAL" clId="{3876E23B-23DD-4C29-A329-A3EE6F9BB36C}" dt="2024-04-24T17:14:04.441" v="139" actId="478"/>
          <ac:spMkLst>
            <pc:docMk/>
            <pc:sldMk cId="1233110595" sldId="349"/>
            <ac:spMk id="3" creationId="{C82043A8-D86C-89CA-E0CC-8819388F19C7}"/>
          </ac:spMkLst>
        </pc:spChg>
      </pc:sldChg>
      <pc:sldChg chg="addSp delSp modSp new del mod">
        <pc:chgData name="Kent, Ana H" userId="a3199390-004e-4229-ac4c-f96acddfac1e" providerId="ADAL" clId="{3876E23B-23DD-4C29-A329-A3EE6F9BB36C}" dt="2024-04-24T18:50:35.560" v="347" actId="47"/>
        <pc:sldMkLst>
          <pc:docMk/>
          <pc:sldMk cId="3562703248" sldId="350"/>
        </pc:sldMkLst>
        <pc:picChg chg="add del mod">
          <ac:chgData name="Kent, Ana H" userId="a3199390-004e-4229-ac4c-f96acddfac1e" providerId="ADAL" clId="{3876E23B-23DD-4C29-A329-A3EE6F9BB36C}" dt="2024-04-24T18:49:58.628" v="345" actId="478"/>
          <ac:picMkLst>
            <pc:docMk/>
            <pc:sldMk cId="3562703248" sldId="350"/>
            <ac:picMk id="2" creationId="{5C383FD1-1D85-174A-A662-20860A012BC3}"/>
          </ac:picMkLst>
        </pc:picChg>
        <pc:picChg chg="add">
          <ac:chgData name="Kent, Ana H" userId="a3199390-004e-4229-ac4c-f96acddfac1e" providerId="ADAL" clId="{3876E23B-23DD-4C29-A329-A3EE6F9BB36C}" dt="2024-04-24T18:50:09.912" v="346" actId="22"/>
          <ac:picMkLst>
            <pc:docMk/>
            <pc:sldMk cId="3562703248" sldId="350"/>
            <ac:picMk id="4" creationId="{753C3E18-4FD6-27EA-48BA-429BF77E2842}"/>
          </ac:picMkLst>
        </pc:picChg>
      </pc:sldChg>
      <pc:sldChg chg="addSp modSp add mod ord modTransition modAnim">
        <pc:chgData name="Kent, Ana H" userId="a3199390-004e-4229-ac4c-f96acddfac1e" providerId="ADAL" clId="{3876E23B-23DD-4C29-A329-A3EE6F9BB36C}" dt="2024-04-24T19:00:09.357" v="388" actId="171"/>
        <pc:sldMkLst>
          <pc:docMk/>
          <pc:sldMk cId="2996316421" sldId="351"/>
        </pc:sldMkLst>
        <pc:spChg chg="add mod">
          <ac:chgData name="Kent, Ana H" userId="a3199390-004e-4229-ac4c-f96acddfac1e" providerId="ADAL" clId="{3876E23B-23DD-4C29-A329-A3EE6F9BB36C}" dt="2024-04-24T18:52:55.421" v="362" actId="1037"/>
          <ac:spMkLst>
            <pc:docMk/>
            <pc:sldMk cId="2996316421" sldId="351"/>
            <ac:spMk id="3" creationId="{7890267B-0CAE-ADA8-FAE1-9C26EF042BAC}"/>
          </ac:spMkLst>
        </pc:spChg>
        <pc:spChg chg="add mod">
          <ac:chgData name="Kent, Ana H" userId="a3199390-004e-4229-ac4c-f96acddfac1e" providerId="ADAL" clId="{3876E23B-23DD-4C29-A329-A3EE6F9BB36C}" dt="2024-04-24T18:58:34.346" v="382" actId="164"/>
          <ac:spMkLst>
            <pc:docMk/>
            <pc:sldMk cId="2996316421" sldId="351"/>
            <ac:spMk id="5" creationId="{30B6727B-42EA-C620-D1D0-DDB8B27C3688}"/>
          </ac:spMkLst>
        </pc:spChg>
        <pc:grpChg chg="add mod ord">
          <ac:chgData name="Kent, Ana H" userId="a3199390-004e-4229-ac4c-f96acddfac1e" providerId="ADAL" clId="{3876E23B-23DD-4C29-A329-A3EE6F9BB36C}" dt="2024-04-24T19:00:09.357" v="388" actId="171"/>
          <ac:grpSpMkLst>
            <pc:docMk/>
            <pc:sldMk cId="2996316421" sldId="351"/>
            <ac:grpSpMk id="7" creationId="{6F10DF74-1C47-7AC1-7FD7-E4BBC7746E1D}"/>
          </ac:grpSpMkLst>
        </pc:grpChg>
        <pc:picChg chg="mod modCrop">
          <ac:chgData name="Kent, Ana H" userId="a3199390-004e-4229-ac4c-f96acddfac1e" providerId="ADAL" clId="{3876E23B-23DD-4C29-A329-A3EE6F9BB36C}" dt="2024-04-24T18:58:34.346" v="382" actId="164"/>
          <ac:picMkLst>
            <pc:docMk/>
            <pc:sldMk cId="2996316421" sldId="351"/>
            <ac:picMk id="6" creationId="{EBA4303F-6F6C-7F13-1F45-505C942A0B60}"/>
          </ac:picMkLst>
        </pc:picChg>
      </pc:sldChg>
      <pc:sldChg chg="modSp add mod modTransition modNotesTx">
        <pc:chgData name="Kent, Ana H" userId="a3199390-004e-4229-ac4c-f96acddfac1e" providerId="ADAL" clId="{3876E23B-23DD-4C29-A329-A3EE6F9BB36C}" dt="2024-04-24T19:09:18.680" v="589" actId="20577"/>
        <pc:sldMkLst>
          <pc:docMk/>
          <pc:sldMk cId="1881411992" sldId="352"/>
        </pc:sldMkLst>
        <pc:spChg chg="mod">
          <ac:chgData name="Kent, Ana H" userId="a3199390-004e-4229-ac4c-f96acddfac1e" providerId="ADAL" clId="{3876E23B-23DD-4C29-A329-A3EE6F9BB36C}" dt="2024-04-24T19:09:18.680" v="589" actId="20577"/>
          <ac:spMkLst>
            <pc:docMk/>
            <pc:sldMk cId="1881411992" sldId="352"/>
            <ac:spMk id="2" creationId="{69EA2FE5-9B5F-112C-BA8E-87EEFAF282DA}"/>
          </ac:spMkLst>
        </pc:spChg>
      </pc:sldChg>
      <pc:sldMasterChg chg="delSp mod">
        <pc:chgData name="Kent, Ana H" userId="a3199390-004e-4229-ac4c-f96acddfac1e" providerId="ADAL" clId="{3876E23B-23DD-4C29-A329-A3EE6F9BB36C}" dt="2024-04-23T21:20:43.628" v="106" actId="478"/>
        <pc:sldMasterMkLst>
          <pc:docMk/>
          <pc:sldMasterMk cId="388163993" sldId="2147483673"/>
        </pc:sldMasterMkLst>
        <pc:spChg chg="del">
          <ac:chgData name="Kent, Ana H" userId="a3199390-004e-4229-ac4c-f96acddfac1e" providerId="ADAL" clId="{3876E23B-23DD-4C29-A329-A3EE6F9BB36C}" dt="2024-04-23T21:20:43.628" v="106" actId="478"/>
          <ac:spMkLst>
            <pc:docMk/>
            <pc:sldMasterMk cId="388163993" sldId="2147483673"/>
            <ac:spMk id="4" creationId="{074B12EB-15B6-5832-3AD1-278028B0E603}"/>
          </ac:spMkLst>
        </pc:spChg>
      </pc:sldMasterChg>
    </pc:docChg>
  </pc:docChgLst>
  <pc:docChgLst>
    <pc:chgData name="Kent, Ana H" userId="a3199390-004e-4229-ac4c-f96acddfac1e" providerId="ADAL" clId="{53FB3780-E80C-4404-8D5D-76BE5EE3B589}"/>
    <pc:docChg chg="modSld">
      <pc:chgData name="Kent, Ana H" userId="a3199390-004e-4229-ac4c-f96acddfac1e" providerId="ADAL" clId="{53FB3780-E80C-4404-8D5D-76BE5EE3B589}" dt="2024-04-24T19:12:13.231" v="17" actId="20577"/>
      <pc:docMkLst>
        <pc:docMk/>
      </pc:docMkLst>
      <pc:sldChg chg="modNotesTx">
        <pc:chgData name="Kent, Ana H" userId="a3199390-004e-4229-ac4c-f96acddfac1e" providerId="ADAL" clId="{53FB3780-E80C-4404-8D5D-76BE5EE3B589}" dt="2024-04-24T19:12:05.311" v="14" actId="20577"/>
        <pc:sldMkLst>
          <pc:docMk/>
          <pc:sldMk cId="10914206" sldId="259"/>
        </pc:sldMkLst>
      </pc:sldChg>
      <pc:sldChg chg="modNotesTx">
        <pc:chgData name="Kent, Ana H" userId="a3199390-004e-4229-ac4c-f96acddfac1e" providerId="ADAL" clId="{53FB3780-E80C-4404-8D5D-76BE5EE3B589}" dt="2024-04-24T19:11:44.799" v="6" actId="20577"/>
        <pc:sldMkLst>
          <pc:docMk/>
          <pc:sldMk cId="3197399142" sldId="267"/>
        </pc:sldMkLst>
      </pc:sldChg>
      <pc:sldChg chg="modNotesTx">
        <pc:chgData name="Kent, Ana H" userId="a3199390-004e-4229-ac4c-f96acddfac1e" providerId="ADAL" clId="{53FB3780-E80C-4404-8D5D-76BE5EE3B589}" dt="2024-04-24T19:12:08.696" v="15" actId="20577"/>
        <pc:sldMkLst>
          <pc:docMk/>
          <pc:sldMk cId="2012483454" sldId="278"/>
        </pc:sldMkLst>
      </pc:sldChg>
      <pc:sldChg chg="modNotesTx">
        <pc:chgData name="Kent, Ana H" userId="a3199390-004e-4229-ac4c-f96acddfac1e" providerId="ADAL" clId="{53FB3780-E80C-4404-8D5D-76BE5EE3B589}" dt="2024-04-24T19:11:26.393" v="0" actId="20577"/>
        <pc:sldMkLst>
          <pc:docMk/>
          <pc:sldMk cId="3643316403" sldId="296"/>
        </pc:sldMkLst>
      </pc:sldChg>
      <pc:sldChg chg="modNotesTx">
        <pc:chgData name="Kent, Ana H" userId="a3199390-004e-4229-ac4c-f96acddfac1e" providerId="ADAL" clId="{53FB3780-E80C-4404-8D5D-76BE5EE3B589}" dt="2024-04-24T19:11:30.001" v="1" actId="20577"/>
        <pc:sldMkLst>
          <pc:docMk/>
          <pc:sldMk cId="3528080425" sldId="329"/>
        </pc:sldMkLst>
      </pc:sldChg>
      <pc:sldChg chg="modNotesTx">
        <pc:chgData name="Kent, Ana H" userId="a3199390-004e-4229-ac4c-f96acddfac1e" providerId="ADAL" clId="{53FB3780-E80C-4404-8D5D-76BE5EE3B589}" dt="2024-04-24T19:11:32.649" v="2" actId="20577"/>
        <pc:sldMkLst>
          <pc:docMk/>
          <pc:sldMk cId="1934612959" sldId="330"/>
        </pc:sldMkLst>
      </pc:sldChg>
      <pc:sldChg chg="modNotesTx">
        <pc:chgData name="Kent, Ana H" userId="a3199390-004e-4229-ac4c-f96acddfac1e" providerId="ADAL" clId="{53FB3780-E80C-4404-8D5D-76BE5EE3B589}" dt="2024-04-24T19:11:39.356" v="4" actId="20577"/>
        <pc:sldMkLst>
          <pc:docMk/>
          <pc:sldMk cId="1163283190" sldId="333"/>
        </pc:sldMkLst>
      </pc:sldChg>
      <pc:sldChg chg="modNotesTx">
        <pc:chgData name="Kent, Ana H" userId="a3199390-004e-4229-ac4c-f96acddfac1e" providerId="ADAL" clId="{53FB3780-E80C-4404-8D5D-76BE5EE3B589}" dt="2024-04-24T19:12:01.072" v="12" actId="20577"/>
        <pc:sldMkLst>
          <pc:docMk/>
          <pc:sldMk cId="1565260514" sldId="334"/>
        </pc:sldMkLst>
      </pc:sldChg>
      <pc:sldChg chg="modNotesTx">
        <pc:chgData name="Kent, Ana H" userId="a3199390-004e-4229-ac4c-f96acddfac1e" providerId="ADAL" clId="{53FB3780-E80C-4404-8D5D-76BE5EE3B589}" dt="2024-04-24T19:12:02.952" v="13" actId="20577"/>
        <pc:sldMkLst>
          <pc:docMk/>
          <pc:sldMk cId="768347741" sldId="335"/>
        </pc:sldMkLst>
      </pc:sldChg>
      <pc:sldChg chg="modNotesTx">
        <pc:chgData name="Kent, Ana H" userId="a3199390-004e-4229-ac4c-f96acddfac1e" providerId="ADAL" clId="{53FB3780-E80C-4404-8D5D-76BE5EE3B589}" dt="2024-04-24T19:11:59.192" v="11" actId="20577"/>
        <pc:sldMkLst>
          <pc:docMk/>
          <pc:sldMk cId="516718112" sldId="336"/>
        </pc:sldMkLst>
      </pc:sldChg>
      <pc:sldChg chg="modNotesTx">
        <pc:chgData name="Kent, Ana H" userId="a3199390-004e-4229-ac4c-f96acddfac1e" providerId="ADAL" clId="{53FB3780-E80C-4404-8D5D-76BE5EE3B589}" dt="2024-04-24T19:12:10.975" v="16" actId="20577"/>
        <pc:sldMkLst>
          <pc:docMk/>
          <pc:sldMk cId="763269616" sldId="339"/>
        </pc:sldMkLst>
      </pc:sldChg>
      <pc:sldChg chg="modNotesTx">
        <pc:chgData name="Kent, Ana H" userId="a3199390-004e-4229-ac4c-f96acddfac1e" providerId="ADAL" clId="{53FB3780-E80C-4404-8D5D-76BE5EE3B589}" dt="2024-04-24T19:11:42.200" v="5" actId="20577"/>
        <pc:sldMkLst>
          <pc:docMk/>
          <pc:sldMk cId="2569347776" sldId="340"/>
        </pc:sldMkLst>
      </pc:sldChg>
      <pc:sldChg chg="modNotesTx">
        <pc:chgData name="Kent, Ana H" userId="a3199390-004e-4229-ac4c-f96acddfac1e" providerId="ADAL" clId="{53FB3780-E80C-4404-8D5D-76BE5EE3B589}" dt="2024-04-24T19:11:35.097" v="3" actId="20577"/>
        <pc:sldMkLst>
          <pc:docMk/>
          <pc:sldMk cId="3696262215" sldId="341"/>
        </pc:sldMkLst>
      </pc:sldChg>
      <pc:sldChg chg="modNotesTx">
        <pc:chgData name="Kent, Ana H" userId="a3199390-004e-4229-ac4c-f96acddfac1e" providerId="ADAL" clId="{53FB3780-E80C-4404-8D5D-76BE5EE3B589}" dt="2024-04-24T19:11:46.907" v="7" actId="20577"/>
        <pc:sldMkLst>
          <pc:docMk/>
          <pc:sldMk cId="2917630107" sldId="344"/>
        </pc:sldMkLst>
      </pc:sldChg>
      <pc:sldChg chg="modNotesTx">
        <pc:chgData name="Kent, Ana H" userId="a3199390-004e-4229-ac4c-f96acddfac1e" providerId="ADAL" clId="{53FB3780-E80C-4404-8D5D-76BE5EE3B589}" dt="2024-04-24T19:11:51.128" v="8" actId="20577"/>
        <pc:sldMkLst>
          <pc:docMk/>
          <pc:sldMk cId="1202843091" sldId="348"/>
        </pc:sldMkLst>
      </pc:sldChg>
      <pc:sldChg chg="modNotesTx">
        <pc:chgData name="Kent, Ana H" userId="a3199390-004e-4229-ac4c-f96acddfac1e" providerId="ADAL" clId="{53FB3780-E80C-4404-8D5D-76BE5EE3B589}" dt="2024-04-24T19:11:53.609" v="9" actId="20577"/>
        <pc:sldMkLst>
          <pc:docMk/>
          <pc:sldMk cId="255899255" sldId="349"/>
        </pc:sldMkLst>
      </pc:sldChg>
      <pc:sldChg chg="modNotesTx">
        <pc:chgData name="Kent, Ana H" userId="a3199390-004e-4229-ac4c-f96acddfac1e" providerId="ADAL" clId="{53FB3780-E80C-4404-8D5D-76BE5EE3B589}" dt="2024-04-24T19:11:55.736" v="10" actId="20577"/>
        <pc:sldMkLst>
          <pc:docMk/>
          <pc:sldMk cId="2996316421" sldId="351"/>
        </pc:sldMkLst>
      </pc:sldChg>
      <pc:sldChg chg="modNotesTx">
        <pc:chgData name="Kent, Ana H" userId="a3199390-004e-4229-ac4c-f96acddfac1e" providerId="ADAL" clId="{53FB3780-E80C-4404-8D5D-76BE5EE3B589}" dt="2024-04-24T19:12:13.231" v="17" actId="20577"/>
        <pc:sldMkLst>
          <pc:docMk/>
          <pc:sldMk cId="1881411992" sldId="35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23B95-F214-4E18-97E3-F03B140F23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EE143B-26FC-4AB6-9802-96648AEC9D9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Earnings</a:t>
          </a:r>
        </a:p>
      </dgm:t>
    </dgm:pt>
    <dgm:pt modelId="{3A5B77EB-0C74-42FE-827A-00A34DA758AD}" type="parTrans" cxnId="{FB3DEA08-ABF7-49EB-AB05-FD6B45B17D3C}">
      <dgm:prSet/>
      <dgm:spPr/>
      <dgm:t>
        <a:bodyPr/>
        <a:lstStyle/>
        <a:p>
          <a:endParaRPr lang="en-US"/>
        </a:p>
      </dgm:t>
    </dgm:pt>
    <dgm:pt modelId="{4FC44CC7-0A97-4EFC-B0A9-4EDC10E57F7D}" type="sibTrans" cxnId="{FB3DEA08-ABF7-49EB-AB05-FD6B45B17D3C}">
      <dgm:prSet/>
      <dgm:spPr/>
      <dgm:t>
        <a:bodyPr/>
        <a:lstStyle/>
        <a:p>
          <a:endParaRPr lang="en-US"/>
        </a:p>
      </dgm:t>
    </dgm:pt>
    <dgm:pt modelId="{7F5451D2-E803-4E0F-8C9C-75B3C0276480}">
      <dgm:prSet/>
      <dgm:spPr>
        <a:solidFill>
          <a:srgbClr val="4DAA1E"/>
        </a:solidFill>
      </dgm:spPr>
      <dgm:t>
        <a:bodyPr/>
        <a:lstStyle/>
        <a:p>
          <a:r>
            <a:rPr lang="en-US"/>
            <a:t>Employment</a:t>
          </a:r>
        </a:p>
      </dgm:t>
    </dgm:pt>
    <dgm:pt modelId="{08C97A2B-6126-4E25-8FC9-FC8124D56168}" type="parTrans" cxnId="{9AB1496E-F313-443D-BF0F-4AC1B5A20D04}">
      <dgm:prSet/>
      <dgm:spPr/>
      <dgm:t>
        <a:bodyPr/>
        <a:lstStyle/>
        <a:p>
          <a:endParaRPr lang="en-US"/>
        </a:p>
      </dgm:t>
    </dgm:pt>
    <dgm:pt modelId="{C45490E3-D57A-452A-A8B0-E75F8E654898}" type="sibTrans" cxnId="{9AB1496E-F313-443D-BF0F-4AC1B5A20D04}">
      <dgm:prSet/>
      <dgm:spPr/>
      <dgm:t>
        <a:bodyPr/>
        <a:lstStyle/>
        <a:p>
          <a:endParaRPr lang="en-US"/>
        </a:p>
      </dgm:t>
    </dgm:pt>
    <dgm:pt modelId="{59B4B780-BDE4-4EC0-804F-FD65E48B4491}">
      <dgm:prSet/>
      <dgm:spPr>
        <a:solidFill>
          <a:srgbClr val="5AC723"/>
        </a:solidFill>
      </dgm:spPr>
      <dgm:t>
        <a:bodyPr/>
        <a:lstStyle/>
        <a:p>
          <a:r>
            <a:rPr lang="en-US"/>
            <a:t>Hours worked</a:t>
          </a:r>
        </a:p>
      </dgm:t>
    </dgm:pt>
    <dgm:pt modelId="{779DBEA6-7D62-4638-ABAA-2DA3402AC036}" type="parTrans" cxnId="{580CA1D2-CD07-4543-91D4-FBDFFBF951C7}">
      <dgm:prSet/>
      <dgm:spPr/>
      <dgm:t>
        <a:bodyPr/>
        <a:lstStyle/>
        <a:p>
          <a:endParaRPr lang="en-US"/>
        </a:p>
      </dgm:t>
    </dgm:pt>
    <dgm:pt modelId="{A2608F9D-B137-4B83-9807-0B4F1C641553}" type="sibTrans" cxnId="{580CA1D2-CD07-4543-91D4-FBDFFBF951C7}">
      <dgm:prSet/>
      <dgm:spPr/>
      <dgm:t>
        <a:bodyPr/>
        <a:lstStyle/>
        <a:p>
          <a:endParaRPr lang="en-US"/>
        </a:p>
      </dgm:t>
    </dgm:pt>
    <dgm:pt modelId="{9B8C98A4-8285-4025-AFA8-4317B96B271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Educational attainment </a:t>
          </a:r>
        </a:p>
      </dgm:t>
    </dgm:pt>
    <dgm:pt modelId="{771A04E7-2D8D-4489-8B9A-0557B289BEAC}" type="parTrans" cxnId="{CD7E50AA-208E-4624-88E4-21FAB089BA98}">
      <dgm:prSet/>
      <dgm:spPr/>
      <dgm:t>
        <a:bodyPr/>
        <a:lstStyle/>
        <a:p>
          <a:endParaRPr lang="en-US"/>
        </a:p>
      </dgm:t>
    </dgm:pt>
    <dgm:pt modelId="{5C089CF4-9FDE-4E8B-A2C1-69893556DE2E}" type="sibTrans" cxnId="{CD7E50AA-208E-4624-88E4-21FAB089BA98}">
      <dgm:prSet/>
      <dgm:spPr/>
      <dgm:t>
        <a:bodyPr/>
        <a:lstStyle/>
        <a:p>
          <a:endParaRPr lang="en-US"/>
        </a:p>
      </dgm:t>
    </dgm:pt>
    <dgm:pt modelId="{04C711D6-5228-43B7-B3D4-8C4487763A6E}" type="pres">
      <dgm:prSet presAssocID="{80723B95-F214-4E18-97E3-F03B140F239B}" presName="Name0" presStyleCnt="0">
        <dgm:presLayoutVars>
          <dgm:chMax val="7"/>
          <dgm:chPref val="7"/>
          <dgm:dir/>
        </dgm:presLayoutVars>
      </dgm:prSet>
      <dgm:spPr/>
    </dgm:pt>
    <dgm:pt modelId="{8BE37593-51BB-4D2A-AA0F-0E74309FAC20}" type="pres">
      <dgm:prSet presAssocID="{80723B95-F214-4E18-97E3-F03B140F239B}" presName="Name1" presStyleCnt="0"/>
      <dgm:spPr/>
    </dgm:pt>
    <dgm:pt modelId="{DB0F0935-7D42-45E6-8AB1-72C3089E6BF1}" type="pres">
      <dgm:prSet presAssocID="{80723B95-F214-4E18-97E3-F03B140F239B}" presName="cycle" presStyleCnt="0"/>
      <dgm:spPr/>
    </dgm:pt>
    <dgm:pt modelId="{B174D694-A728-4775-9349-45A82E02EA76}" type="pres">
      <dgm:prSet presAssocID="{80723B95-F214-4E18-97E3-F03B140F239B}" presName="srcNode" presStyleLbl="node1" presStyleIdx="0" presStyleCnt="4"/>
      <dgm:spPr/>
    </dgm:pt>
    <dgm:pt modelId="{3FA1DA2F-0E96-42E7-AD53-1AD4EF06610D}" type="pres">
      <dgm:prSet presAssocID="{80723B95-F214-4E18-97E3-F03B140F239B}" presName="conn" presStyleLbl="parChTrans1D2" presStyleIdx="0" presStyleCnt="1"/>
      <dgm:spPr/>
    </dgm:pt>
    <dgm:pt modelId="{C6675CB5-CD7D-4A3C-8B1C-4E3B4D08D855}" type="pres">
      <dgm:prSet presAssocID="{80723B95-F214-4E18-97E3-F03B140F239B}" presName="extraNode" presStyleLbl="node1" presStyleIdx="0" presStyleCnt="4"/>
      <dgm:spPr/>
    </dgm:pt>
    <dgm:pt modelId="{195EFC69-4E26-494B-BF35-8499E1AAC43C}" type="pres">
      <dgm:prSet presAssocID="{80723B95-F214-4E18-97E3-F03B140F239B}" presName="dstNode" presStyleLbl="node1" presStyleIdx="0" presStyleCnt="4"/>
      <dgm:spPr/>
    </dgm:pt>
    <dgm:pt modelId="{ADCC2CE2-3BC7-4ED3-AE7A-7DDCC63CA312}" type="pres">
      <dgm:prSet presAssocID="{8BEE143B-26FC-4AB6-9802-96648AEC9D94}" presName="text_1" presStyleLbl="node1" presStyleIdx="0" presStyleCnt="4">
        <dgm:presLayoutVars>
          <dgm:bulletEnabled val="1"/>
        </dgm:presLayoutVars>
      </dgm:prSet>
      <dgm:spPr/>
    </dgm:pt>
    <dgm:pt modelId="{52FE150E-3566-47F1-BD43-1385646687F7}" type="pres">
      <dgm:prSet presAssocID="{8BEE143B-26FC-4AB6-9802-96648AEC9D94}" presName="accent_1" presStyleCnt="0"/>
      <dgm:spPr/>
    </dgm:pt>
    <dgm:pt modelId="{5225696D-C6D4-4149-97CF-91F260E3FEEC}" type="pres">
      <dgm:prSet presAssocID="{8BEE143B-26FC-4AB6-9802-96648AEC9D94}" presName="accentRepeatNode" presStyleLbl="solidFgAcc1" presStyleIdx="0" presStyleCnt="4"/>
      <dgm:spPr/>
    </dgm:pt>
    <dgm:pt modelId="{3350273A-12F1-419D-BF45-B4F08350791E}" type="pres">
      <dgm:prSet presAssocID="{7F5451D2-E803-4E0F-8C9C-75B3C0276480}" presName="text_2" presStyleLbl="node1" presStyleIdx="1" presStyleCnt="4">
        <dgm:presLayoutVars>
          <dgm:bulletEnabled val="1"/>
        </dgm:presLayoutVars>
      </dgm:prSet>
      <dgm:spPr/>
    </dgm:pt>
    <dgm:pt modelId="{46E967B4-01AA-4270-86DF-72B630AFDF32}" type="pres">
      <dgm:prSet presAssocID="{7F5451D2-E803-4E0F-8C9C-75B3C0276480}" presName="accent_2" presStyleCnt="0"/>
      <dgm:spPr/>
    </dgm:pt>
    <dgm:pt modelId="{DA88C759-CF4D-4ABF-BE8C-59F7F25D44E0}" type="pres">
      <dgm:prSet presAssocID="{7F5451D2-E803-4E0F-8C9C-75B3C0276480}" presName="accentRepeatNode" presStyleLbl="solidFgAcc1" presStyleIdx="1" presStyleCnt="4"/>
      <dgm:spPr/>
    </dgm:pt>
    <dgm:pt modelId="{41839A3B-9BED-41E3-B981-4CE3D237F3D0}" type="pres">
      <dgm:prSet presAssocID="{59B4B780-BDE4-4EC0-804F-FD65E48B4491}" presName="text_3" presStyleLbl="node1" presStyleIdx="2" presStyleCnt="4">
        <dgm:presLayoutVars>
          <dgm:bulletEnabled val="1"/>
        </dgm:presLayoutVars>
      </dgm:prSet>
      <dgm:spPr/>
    </dgm:pt>
    <dgm:pt modelId="{B3D5D9DC-DE17-4D5F-BDC2-69C24F2EAB95}" type="pres">
      <dgm:prSet presAssocID="{59B4B780-BDE4-4EC0-804F-FD65E48B4491}" presName="accent_3" presStyleCnt="0"/>
      <dgm:spPr/>
    </dgm:pt>
    <dgm:pt modelId="{B1CA2932-C5FE-4407-801C-6B3A28A46356}" type="pres">
      <dgm:prSet presAssocID="{59B4B780-BDE4-4EC0-804F-FD65E48B4491}" presName="accentRepeatNode" presStyleLbl="solidFgAcc1" presStyleIdx="2" presStyleCnt="4"/>
      <dgm:spPr/>
    </dgm:pt>
    <dgm:pt modelId="{5915EFBE-77C5-40CB-91AE-3741FC6BBF6C}" type="pres">
      <dgm:prSet presAssocID="{9B8C98A4-8285-4025-AFA8-4317B96B271F}" presName="text_4" presStyleLbl="node1" presStyleIdx="3" presStyleCnt="4">
        <dgm:presLayoutVars>
          <dgm:bulletEnabled val="1"/>
        </dgm:presLayoutVars>
      </dgm:prSet>
      <dgm:spPr/>
    </dgm:pt>
    <dgm:pt modelId="{B164BADA-541C-48AC-9EE4-B38B4262BA07}" type="pres">
      <dgm:prSet presAssocID="{9B8C98A4-8285-4025-AFA8-4317B96B271F}" presName="accent_4" presStyleCnt="0"/>
      <dgm:spPr/>
    </dgm:pt>
    <dgm:pt modelId="{12244D46-5B79-4CF1-AB79-27CE3D835FAE}" type="pres">
      <dgm:prSet presAssocID="{9B8C98A4-8285-4025-AFA8-4317B96B271F}" presName="accentRepeatNode" presStyleLbl="solidFgAcc1" presStyleIdx="3" presStyleCnt="4"/>
      <dgm:spPr/>
    </dgm:pt>
  </dgm:ptLst>
  <dgm:cxnLst>
    <dgm:cxn modelId="{FB3DEA08-ABF7-49EB-AB05-FD6B45B17D3C}" srcId="{80723B95-F214-4E18-97E3-F03B140F239B}" destId="{8BEE143B-26FC-4AB6-9802-96648AEC9D94}" srcOrd="0" destOrd="0" parTransId="{3A5B77EB-0C74-42FE-827A-00A34DA758AD}" sibTransId="{4FC44CC7-0A97-4EFC-B0A9-4EDC10E57F7D}"/>
    <dgm:cxn modelId="{94292522-9A13-47C7-BCD7-DD6E0B8C9F86}" type="presOf" srcId="{8BEE143B-26FC-4AB6-9802-96648AEC9D94}" destId="{ADCC2CE2-3BC7-4ED3-AE7A-7DDCC63CA312}" srcOrd="0" destOrd="0" presId="urn:microsoft.com/office/officeart/2008/layout/VerticalCurvedList"/>
    <dgm:cxn modelId="{06587A43-CDDA-4771-8F57-BF30DECD72C5}" type="presOf" srcId="{9B8C98A4-8285-4025-AFA8-4317B96B271F}" destId="{5915EFBE-77C5-40CB-91AE-3741FC6BBF6C}" srcOrd="0" destOrd="0" presId="urn:microsoft.com/office/officeart/2008/layout/VerticalCurvedList"/>
    <dgm:cxn modelId="{8B4B3166-8ABD-4876-87F8-5016775AA5E9}" type="presOf" srcId="{7F5451D2-E803-4E0F-8C9C-75B3C0276480}" destId="{3350273A-12F1-419D-BF45-B4F08350791E}" srcOrd="0" destOrd="0" presId="urn:microsoft.com/office/officeart/2008/layout/VerticalCurvedList"/>
    <dgm:cxn modelId="{9AB1496E-F313-443D-BF0F-4AC1B5A20D04}" srcId="{80723B95-F214-4E18-97E3-F03B140F239B}" destId="{7F5451D2-E803-4E0F-8C9C-75B3C0276480}" srcOrd="1" destOrd="0" parTransId="{08C97A2B-6126-4E25-8FC9-FC8124D56168}" sibTransId="{C45490E3-D57A-452A-A8B0-E75F8E654898}"/>
    <dgm:cxn modelId="{8209FCA4-C274-47AE-804E-F89E0E42F916}" type="presOf" srcId="{59B4B780-BDE4-4EC0-804F-FD65E48B4491}" destId="{41839A3B-9BED-41E3-B981-4CE3D237F3D0}" srcOrd="0" destOrd="0" presId="urn:microsoft.com/office/officeart/2008/layout/VerticalCurvedList"/>
    <dgm:cxn modelId="{CD7E50AA-208E-4624-88E4-21FAB089BA98}" srcId="{80723B95-F214-4E18-97E3-F03B140F239B}" destId="{9B8C98A4-8285-4025-AFA8-4317B96B271F}" srcOrd="3" destOrd="0" parTransId="{771A04E7-2D8D-4489-8B9A-0557B289BEAC}" sibTransId="{5C089CF4-9FDE-4E8B-A2C1-69893556DE2E}"/>
    <dgm:cxn modelId="{580CA1D2-CD07-4543-91D4-FBDFFBF951C7}" srcId="{80723B95-F214-4E18-97E3-F03B140F239B}" destId="{59B4B780-BDE4-4EC0-804F-FD65E48B4491}" srcOrd="2" destOrd="0" parTransId="{779DBEA6-7D62-4638-ABAA-2DA3402AC036}" sibTransId="{A2608F9D-B137-4B83-9807-0B4F1C641553}"/>
    <dgm:cxn modelId="{25DFB3DD-92E8-4752-9EDE-968EDCAECE09}" type="presOf" srcId="{80723B95-F214-4E18-97E3-F03B140F239B}" destId="{04C711D6-5228-43B7-B3D4-8C4487763A6E}" srcOrd="0" destOrd="0" presId="urn:microsoft.com/office/officeart/2008/layout/VerticalCurvedList"/>
    <dgm:cxn modelId="{A59511F2-6D18-4DA8-BDFE-5F84702AE39F}" type="presOf" srcId="{4FC44CC7-0A97-4EFC-B0A9-4EDC10E57F7D}" destId="{3FA1DA2F-0E96-42E7-AD53-1AD4EF06610D}" srcOrd="0" destOrd="0" presId="urn:microsoft.com/office/officeart/2008/layout/VerticalCurvedList"/>
    <dgm:cxn modelId="{DCFE0106-ED0C-48BB-99BF-6C54B401DFB9}" type="presParOf" srcId="{04C711D6-5228-43B7-B3D4-8C4487763A6E}" destId="{8BE37593-51BB-4D2A-AA0F-0E74309FAC20}" srcOrd="0" destOrd="0" presId="urn:microsoft.com/office/officeart/2008/layout/VerticalCurvedList"/>
    <dgm:cxn modelId="{C8A1D544-01F4-47E3-8A23-7F1B1B3104BC}" type="presParOf" srcId="{8BE37593-51BB-4D2A-AA0F-0E74309FAC20}" destId="{DB0F0935-7D42-45E6-8AB1-72C3089E6BF1}" srcOrd="0" destOrd="0" presId="urn:microsoft.com/office/officeart/2008/layout/VerticalCurvedList"/>
    <dgm:cxn modelId="{684D3882-B8C8-4E33-9738-BA15D38C50BB}" type="presParOf" srcId="{DB0F0935-7D42-45E6-8AB1-72C3089E6BF1}" destId="{B174D694-A728-4775-9349-45A82E02EA76}" srcOrd="0" destOrd="0" presId="urn:microsoft.com/office/officeart/2008/layout/VerticalCurvedList"/>
    <dgm:cxn modelId="{C2B1DCB2-9479-47EE-ADF7-1DA21AED0800}" type="presParOf" srcId="{DB0F0935-7D42-45E6-8AB1-72C3089E6BF1}" destId="{3FA1DA2F-0E96-42E7-AD53-1AD4EF06610D}" srcOrd="1" destOrd="0" presId="urn:microsoft.com/office/officeart/2008/layout/VerticalCurvedList"/>
    <dgm:cxn modelId="{80708EC1-2236-45F1-8A1A-2A53AD210990}" type="presParOf" srcId="{DB0F0935-7D42-45E6-8AB1-72C3089E6BF1}" destId="{C6675CB5-CD7D-4A3C-8B1C-4E3B4D08D855}" srcOrd="2" destOrd="0" presId="urn:microsoft.com/office/officeart/2008/layout/VerticalCurvedList"/>
    <dgm:cxn modelId="{22CAEDF2-AC59-4142-B899-6478B083D8DF}" type="presParOf" srcId="{DB0F0935-7D42-45E6-8AB1-72C3089E6BF1}" destId="{195EFC69-4E26-494B-BF35-8499E1AAC43C}" srcOrd="3" destOrd="0" presId="urn:microsoft.com/office/officeart/2008/layout/VerticalCurvedList"/>
    <dgm:cxn modelId="{9A73B74D-A1CA-489B-A7AB-322E7FC2C88D}" type="presParOf" srcId="{8BE37593-51BB-4D2A-AA0F-0E74309FAC20}" destId="{ADCC2CE2-3BC7-4ED3-AE7A-7DDCC63CA312}" srcOrd="1" destOrd="0" presId="urn:microsoft.com/office/officeart/2008/layout/VerticalCurvedList"/>
    <dgm:cxn modelId="{4B96156E-3F5D-4433-A7CD-B034D8DDC531}" type="presParOf" srcId="{8BE37593-51BB-4D2A-AA0F-0E74309FAC20}" destId="{52FE150E-3566-47F1-BD43-1385646687F7}" srcOrd="2" destOrd="0" presId="urn:microsoft.com/office/officeart/2008/layout/VerticalCurvedList"/>
    <dgm:cxn modelId="{6C5B7972-AB06-41B5-A58B-9949CB075939}" type="presParOf" srcId="{52FE150E-3566-47F1-BD43-1385646687F7}" destId="{5225696D-C6D4-4149-97CF-91F260E3FEEC}" srcOrd="0" destOrd="0" presId="urn:microsoft.com/office/officeart/2008/layout/VerticalCurvedList"/>
    <dgm:cxn modelId="{6F7D0B40-8033-44E3-9D94-1673F8155358}" type="presParOf" srcId="{8BE37593-51BB-4D2A-AA0F-0E74309FAC20}" destId="{3350273A-12F1-419D-BF45-B4F08350791E}" srcOrd="3" destOrd="0" presId="urn:microsoft.com/office/officeart/2008/layout/VerticalCurvedList"/>
    <dgm:cxn modelId="{4272E056-2FC6-4E52-91C9-72B9F9321EE7}" type="presParOf" srcId="{8BE37593-51BB-4D2A-AA0F-0E74309FAC20}" destId="{46E967B4-01AA-4270-86DF-72B630AFDF32}" srcOrd="4" destOrd="0" presId="urn:microsoft.com/office/officeart/2008/layout/VerticalCurvedList"/>
    <dgm:cxn modelId="{84C44AAC-2800-4356-B06C-F3C8CB92E9C3}" type="presParOf" srcId="{46E967B4-01AA-4270-86DF-72B630AFDF32}" destId="{DA88C759-CF4D-4ABF-BE8C-59F7F25D44E0}" srcOrd="0" destOrd="0" presId="urn:microsoft.com/office/officeart/2008/layout/VerticalCurvedList"/>
    <dgm:cxn modelId="{426CFA39-E494-4168-9CAC-8C9ABE88617E}" type="presParOf" srcId="{8BE37593-51BB-4D2A-AA0F-0E74309FAC20}" destId="{41839A3B-9BED-41E3-B981-4CE3D237F3D0}" srcOrd="5" destOrd="0" presId="urn:microsoft.com/office/officeart/2008/layout/VerticalCurvedList"/>
    <dgm:cxn modelId="{1A0B3861-78BE-4B79-AD2B-0DF5C99BFDF5}" type="presParOf" srcId="{8BE37593-51BB-4D2A-AA0F-0E74309FAC20}" destId="{B3D5D9DC-DE17-4D5F-BDC2-69C24F2EAB95}" srcOrd="6" destOrd="0" presId="urn:microsoft.com/office/officeart/2008/layout/VerticalCurvedList"/>
    <dgm:cxn modelId="{C56B2D75-0918-4953-8B92-4BFD422AF859}" type="presParOf" srcId="{B3D5D9DC-DE17-4D5F-BDC2-69C24F2EAB95}" destId="{B1CA2932-C5FE-4407-801C-6B3A28A46356}" srcOrd="0" destOrd="0" presId="urn:microsoft.com/office/officeart/2008/layout/VerticalCurvedList"/>
    <dgm:cxn modelId="{199E624E-AF61-4ECD-9B07-C51A8968D98C}" type="presParOf" srcId="{8BE37593-51BB-4D2A-AA0F-0E74309FAC20}" destId="{5915EFBE-77C5-40CB-91AE-3741FC6BBF6C}" srcOrd="7" destOrd="0" presId="urn:microsoft.com/office/officeart/2008/layout/VerticalCurvedList"/>
    <dgm:cxn modelId="{2E288B20-3B96-404F-B5A8-906EE73FBDB1}" type="presParOf" srcId="{8BE37593-51BB-4D2A-AA0F-0E74309FAC20}" destId="{B164BADA-541C-48AC-9EE4-B38B4262BA07}" srcOrd="8" destOrd="0" presId="urn:microsoft.com/office/officeart/2008/layout/VerticalCurvedList"/>
    <dgm:cxn modelId="{0D5B8493-1D41-411F-BEC9-C2CDE16A6433}" type="presParOf" srcId="{B164BADA-541C-48AC-9EE4-B38B4262BA07}" destId="{12244D46-5B79-4CF1-AB79-27CE3D835F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723B95-F214-4E18-97E3-F03B140F23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EE143B-26FC-4AB6-9802-96648AEC9D9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Earnings</a:t>
          </a:r>
        </a:p>
      </dgm:t>
    </dgm:pt>
    <dgm:pt modelId="{3A5B77EB-0C74-42FE-827A-00A34DA758AD}" type="parTrans" cxnId="{FB3DEA08-ABF7-49EB-AB05-FD6B45B17D3C}">
      <dgm:prSet/>
      <dgm:spPr/>
      <dgm:t>
        <a:bodyPr/>
        <a:lstStyle/>
        <a:p>
          <a:endParaRPr lang="en-US"/>
        </a:p>
      </dgm:t>
    </dgm:pt>
    <dgm:pt modelId="{4FC44CC7-0A97-4EFC-B0A9-4EDC10E57F7D}" type="sibTrans" cxnId="{FB3DEA08-ABF7-49EB-AB05-FD6B45B17D3C}">
      <dgm:prSet/>
      <dgm:spPr/>
      <dgm:t>
        <a:bodyPr/>
        <a:lstStyle/>
        <a:p>
          <a:endParaRPr lang="en-US"/>
        </a:p>
      </dgm:t>
    </dgm:pt>
    <dgm:pt modelId="{7F5451D2-E803-4E0F-8C9C-75B3C0276480}">
      <dgm:prSet/>
      <dgm:spPr>
        <a:solidFill>
          <a:srgbClr val="4DAA1E"/>
        </a:solidFill>
      </dgm:spPr>
      <dgm:t>
        <a:bodyPr/>
        <a:lstStyle/>
        <a:p>
          <a:r>
            <a:rPr lang="en-US"/>
            <a:t>Employment</a:t>
          </a:r>
        </a:p>
      </dgm:t>
    </dgm:pt>
    <dgm:pt modelId="{08C97A2B-6126-4E25-8FC9-FC8124D56168}" type="parTrans" cxnId="{9AB1496E-F313-443D-BF0F-4AC1B5A20D04}">
      <dgm:prSet/>
      <dgm:spPr/>
      <dgm:t>
        <a:bodyPr/>
        <a:lstStyle/>
        <a:p>
          <a:endParaRPr lang="en-US"/>
        </a:p>
      </dgm:t>
    </dgm:pt>
    <dgm:pt modelId="{C45490E3-D57A-452A-A8B0-E75F8E654898}" type="sibTrans" cxnId="{9AB1496E-F313-443D-BF0F-4AC1B5A20D04}">
      <dgm:prSet/>
      <dgm:spPr/>
      <dgm:t>
        <a:bodyPr/>
        <a:lstStyle/>
        <a:p>
          <a:endParaRPr lang="en-US"/>
        </a:p>
      </dgm:t>
    </dgm:pt>
    <dgm:pt modelId="{59B4B780-BDE4-4EC0-804F-FD65E48B4491}">
      <dgm:prSet/>
      <dgm:spPr>
        <a:solidFill>
          <a:srgbClr val="5AC723"/>
        </a:solidFill>
      </dgm:spPr>
      <dgm:t>
        <a:bodyPr/>
        <a:lstStyle/>
        <a:p>
          <a:r>
            <a:rPr lang="en-US"/>
            <a:t>Hours worked</a:t>
          </a:r>
        </a:p>
      </dgm:t>
    </dgm:pt>
    <dgm:pt modelId="{779DBEA6-7D62-4638-ABAA-2DA3402AC036}" type="parTrans" cxnId="{580CA1D2-CD07-4543-91D4-FBDFFBF951C7}">
      <dgm:prSet/>
      <dgm:spPr/>
      <dgm:t>
        <a:bodyPr/>
        <a:lstStyle/>
        <a:p>
          <a:endParaRPr lang="en-US"/>
        </a:p>
      </dgm:t>
    </dgm:pt>
    <dgm:pt modelId="{A2608F9D-B137-4B83-9807-0B4F1C641553}" type="sibTrans" cxnId="{580CA1D2-CD07-4543-91D4-FBDFFBF951C7}">
      <dgm:prSet/>
      <dgm:spPr/>
      <dgm:t>
        <a:bodyPr/>
        <a:lstStyle/>
        <a:p>
          <a:endParaRPr lang="en-US"/>
        </a:p>
      </dgm:t>
    </dgm:pt>
    <dgm:pt modelId="{9B8C98A4-8285-4025-AFA8-4317B96B271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/>
            <a:t>Educational attainment </a:t>
          </a:r>
        </a:p>
      </dgm:t>
    </dgm:pt>
    <dgm:pt modelId="{771A04E7-2D8D-4489-8B9A-0557B289BEAC}" type="parTrans" cxnId="{CD7E50AA-208E-4624-88E4-21FAB089BA98}">
      <dgm:prSet/>
      <dgm:spPr/>
      <dgm:t>
        <a:bodyPr/>
        <a:lstStyle/>
        <a:p>
          <a:endParaRPr lang="en-US"/>
        </a:p>
      </dgm:t>
    </dgm:pt>
    <dgm:pt modelId="{5C089CF4-9FDE-4E8B-A2C1-69893556DE2E}" type="sibTrans" cxnId="{CD7E50AA-208E-4624-88E4-21FAB089BA98}">
      <dgm:prSet/>
      <dgm:spPr/>
      <dgm:t>
        <a:bodyPr/>
        <a:lstStyle/>
        <a:p>
          <a:endParaRPr lang="en-US"/>
        </a:p>
      </dgm:t>
    </dgm:pt>
    <dgm:pt modelId="{04C711D6-5228-43B7-B3D4-8C4487763A6E}" type="pres">
      <dgm:prSet presAssocID="{80723B95-F214-4E18-97E3-F03B140F239B}" presName="Name0" presStyleCnt="0">
        <dgm:presLayoutVars>
          <dgm:chMax val="7"/>
          <dgm:chPref val="7"/>
          <dgm:dir/>
        </dgm:presLayoutVars>
      </dgm:prSet>
      <dgm:spPr/>
    </dgm:pt>
    <dgm:pt modelId="{8BE37593-51BB-4D2A-AA0F-0E74309FAC20}" type="pres">
      <dgm:prSet presAssocID="{80723B95-F214-4E18-97E3-F03B140F239B}" presName="Name1" presStyleCnt="0"/>
      <dgm:spPr/>
    </dgm:pt>
    <dgm:pt modelId="{DB0F0935-7D42-45E6-8AB1-72C3089E6BF1}" type="pres">
      <dgm:prSet presAssocID="{80723B95-F214-4E18-97E3-F03B140F239B}" presName="cycle" presStyleCnt="0"/>
      <dgm:spPr/>
    </dgm:pt>
    <dgm:pt modelId="{B174D694-A728-4775-9349-45A82E02EA76}" type="pres">
      <dgm:prSet presAssocID="{80723B95-F214-4E18-97E3-F03B140F239B}" presName="srcNode" presStyleLbl="node1" presStyleIdx="0" presStyleCnt="4"/>
      <dgm:spPr/>
    </dgm:pt>
    <dgm:pt modelId="{3FA1DA2F-0E96-42E7-AD53-1AD4EF06610D}" type="pres">
      <dgm:prSet presAssocID="{80723B95-F214-4E18-97E3-F03B140F239B}" presName="conn" presStyleLbl="parChTrans1D2" presStyleIdx="0" presStyleCnt="1"/>
      <dgm:spPr/>
    </dgm:pt>
    <dgm:pt modelId="{C6675CB5-CD7D-4A3C-8B1C-4E3B4D08D855}" type="pres">
      <dgm:prSet presAssocID="{80723B95-F214-4E18-97E3-F03B140F239B}" presName="extraNode" presStyleLbl="node1" presStyleIdx="0" presStyleCnt="4"/>
      <dgm:spPr/>
    </dgm:pt>
    <dgm:pt modelId="{195EFC69-4E26-494B-BF35-8499E1AAC43C}" type="pres">
      <dgm:prSet presAssocID="{80723B95-F214-4E18-97E3-F03B140F239B}" presName="dstNode" presStyleLbl="node1" presStyleIdx="0" presStyleCnt="4"/>
      <dgm:spPr/>
    </dgm:pt>
    <dgm:pt modelId="{ADCC2CE2-3BC7-4ED3-AE7A-7DDCC63CA312}" type="pres">
      <dgm:prSet presAssocID="{8BEE143B-26FC-4AB6-9802-96648AEC9D94}" presName="text_1" presStyleLbl="node1" presStyleIdx="0" presStyleCnt="4">
        <dgm:presLayoutVars>
          <dgm:bulletEnabled val="1"/>
        </dgm:presLayoutVars>
      </dgm:prSet>
      <dgm:spPr/>
    </dgm:pt>
    <dgm:pt modelId="{52FE150E-3566-47F1-BD43-1385646687F7}" type="pres">
      <dgm:prSet presAssocID="{8BEE143B-26FC-4AB6-9802-96648AEC9D94}" presName="accent_1" presStyleCnt="0"/>
      <dgm:spPr/>
    </dgm:pt>
    <dgm:pt modelId="{5225696D-C6D4-4149-97CF-91F260E3FEEC}" type="pres">
      <dgm:prSet presAssocID="{8BEE143B-26FC-4AB6-9802-96648AEC9D94}" presName="accentRepeatNode" presStyleLbl="solidFgAcc1" presStyleIdx="0" presStyleCnt="4"/>
      <dgm:spPr/>
    </dgm:pt>
    <dgm:pt modelId="{3350273A-12F1-419D-BF45-B4F08350791E}" type="pres">
      <dgm:prSet presAssocID="{7F5451D2-E803-4E0F-8C9C-75B3C0276480}" presName="text_2" presStyleLbl="node1" presStyleIdx="1" presStyleCnt="4">
        <dgm:presLayoutVars>
          <dgm:bulletEnabled val="1"/>
        </dgm:presLayoutVars>
      </dgm:prSet>
      <dgm:spPr/>
    </dgm:pt>
    <dgm:pt modelId="{46E967B4-01AA-4270-86DF-72B630AFDF32}" type="pres">
      <dgm:prSet presAssocID="{7F5451D2-E803-4E0F-8C9C-75B3C0276480}" presName="accent_2" presStyleCnt="0"/>
      <dgm:spPr/>
    </dgm:pt>
    <dgm:pt modelId="{DA88C759-CF4D-4ABF-BE8C-59F7F25D44E0}" type="pres">
      <dgm:prSet presAssocID="{7F5451D2-E803-4E0F-8C9C-75B3C0276480}" presName="accentRepeatNode" presStyleLbl="solidFgAcc1" presStyleIdx="1" presStyleCnt="4"/>
      <dgm:spPr/>
    </dgm:pt>
    <dgm:pt modelId="{41839A3B-9BED-41E3-B981-4CE3D237F3D0}" type="pres">
      <dgm:prSet presAssocID="{59B4B780-BDE4-4EC0-804F-FD65E48B4491}" presName="text_3" presStyleLbl="node1" presStyleIdx="2" presStyleCnt="4">
        <dgm:presLayoutVars>
          <dgm:bulletEnabled val="1"/>
        </dgm:presLayoutVars>
      </dgm:prSet>
      <dgm:spPr/>
    </dgm:pt>
    <dgm:pt modelId="{B3D5D9DC-DE17-4D5F-BDC2-69C24F2EAB95}" type="pres">
      <dgm:prSet presAssocID="{59B4B780-BDE4-4EC0-804F-FD65E48B4491}" presName="accent_3" presStyleCnt="0"/>
      <dgm:spPr/>
    </dgm:pt>
    <dgm:pt modelId="{B1CA2932-C5FE-4407-801C-6B3A28A46356}" type="pres">
      <dgm:prSet presAssocID="{59B4B780-BDE4-4EC0-804F-FD65E48B4491}" presName="accentRepeatNode" presStyleLbl="solidFgAcc1" presStyleIdx="2" presStyleCnt="4"/>
      <dgm:spPr/>
    </dgm:pt>
    <dgm:pt modelId="{5915EFBE-77C5-40CB-91AE-3741FC6BBF6C}" type="pres">
      <dgm:prSet presAssocID="{9B8C98A4-8285-4025-AFA8-4317B96B271F}" presName="text_4" presStyleLbl="node1" presStyleIdx="3" presStyleCnt="4">
        <dgm:presLayoutVars>
          <dgm:bulletEnabled val="1"/>
        </dgm:presLayoutVars>
      </dgm:prSet>
      <dgm:spPr/>
    </dgm:pt>
    <dgm:pt modelId="{B164BADA-541C-48AC-9EE4-B38B4262BA07}" type="pres">
      <dgm:prSet presAssocID="{9B8C98A4-8285-4025-AFA8-4317B96B271F}" presName="accent_4" presStyleCnt="0"/>
      <dgm:spPr/>
    </dgm:pt>
    <dgm:pt modelId="{12244D46-5B79-4CF1-AB79-27CE3D835FAE}" type="pres">
      <dgm:prSet presAssocID="{9B8C98A4-8285-4025-AFA8-4317B96B271F}" presName="accentRepeatNode" presStyleLbl="solidFgAcc1" presStyleIdx="3" presStyleCnt="4"/>
      <dgm:spPr/>
    </dgm:pt>
  </dgm:ptLst>
  <dgm:cxnLst>
    <dgm:cxn modelId="{FB3DEA08-ABF7-49EB-AB05-FD6B45B17D3C}" srcId="{80723B95-F214-4E18-97E3-F03B140F239B}" destId="{8BEE143B-26FC-4AB6-9802-96648AEC9D94}" srcOrd="0" destOrd="0" parTransId="{3A5B77EB-0C74-42FE-827A-00A34DA758AD}" sibTransId="{4FC44CC7-0A97-4EFC-B0A9-4EDC10E57F7D}"/>
    <dgm:cxn modelId="{94292522-9A13-47C7-BCD7-DD6E0B8C9F86}" type="presOf" srcId="{8BEE143B-26FC-4AB6-9802-96648AEC9D94}" destId="{ADCC2CE2-3BC7-4ED3-AE7A-7DDCC63CA312}" srcOrd="0" destOrd="0" presId="urn:microsoft.com/office/officeart/2008/layout/VerticalCurvedList"/>
    <dgm:cxn modelId="{06587A43-CDDA-4771-8F57-BF30DECD72C5}" type="presOf" srcId="{9B8C98A4-8285-4025-AFA8-4317B96B271F}" destId="{5915EFBE-77C5-40CB-91AE-3741FC6BBF6C}" srcOrd="0" destOrd="0" presId="urn:microsoft.com/office/officeart/2008/layout/VerticalCurvedList"/>
    <dgm:cxn modelId="{8B4B3166-8ABD-4876-87F8-5016775AA5E9}" type="presOf" srcId="{7F5451D2-E803-4E0F-8C9C-75B3C0276480}" destId="{3350273A-12F1-419D-BF45-B4F08350791E}" srcOrd="0" destOrd="0" presId="urn:microsoft.com/office/officeart/2008/layout/VerticalCurvedList"/>
    <dgm:cxn modelId="{9AB1496E-F313-443D-BF0F-4AC1B5A20D04}" srcId="{80723B95-F214-4E18-97E3-F03B140F239B}" destId="{7F5451D2-E803-4E0F-8C9C-75B3C0276480}" srcOrd="1" destOrd="0" parTransId="{08C97A2B-6126-4E25-8FC9-FC8124D56168}" sibTransId="{C45490E3-D57A-452A-A8B0-E75F8E654898}"/>
    <dgm:cxn modelId="{8209FCA4-C274-47AE-804E-F89E0E42F916}" type="presOf" srcId="{59B4B780-BDE4-4EC0-804F-FD65E48B4491}" destId="{41839A3B-9BED-41E3-B981-4CE3D237F3D0}" srcOrd="0" destOrd="0" presId="urn:microsoft.com/office/officeart/2008/layout/VerticalCurvedList"/>
    <dgm:cxn modelId="{CD7E50AA-208E-4624-88E4-21FAB089BA98}" srcId="{80723B95-F214-4E18-97E3-F03B140F239B}" destId="{9B8C98A4-8285-4025-AFA8-4317B96B271F}" srcOrd="3" destOrd="0" parTransId="{771A04E7-2D8D-4489-8B9A-0557B289BEAC}" sibTransId="{5C089CF4-9FDE-4E8B-A2C1-69893556DE2E}"/>
    <dgm:cxn modelId="{580CA1D2-CD07-4543-91D4-FBDFFBF951C7}" srcId="{80723B95-F214-4E18-97E3-F03B140F239B}" destId="{59B4B780-BDE4-4EC0-804F-FD65E48B4491}" srcOrd="2" destOrd="0" parTransId="{779DBEA6-7D62-4638-ABAA-2DA3402AC036}" sibTransId="{A2608F9D-B137-4B83-9807-0B4F1C641553}"/>
    <dgm:cxn modelId="{25DFB3DD-92E8-4752-9EDE-968EDCAECE09}" type="presOf" srcId="{80723B95-F214-4E18-97E3-F03B140F239B}" destId="{04C711D6-5228-43B7-B3D4-8C4487763A6E}" srcOrd="0" destOrd="0" presId="urn:microsoft.com/office/officeart/2008/layout/VerticalCurvedList"/>
    <dgm:cxn modelId="{A59511F2-6D18-4DA8-BDFE-5F84702AE39F}" type="presOf" srcId="{4FC44CC7-0A97-4EFC-B0A9-4EDC10E57F7D}" destId="{3FA1DA2F-0E96-42E7-AD53-1AD4EF06610D}" srcOrd="0" destOrd="0" presId="urn:microsoft.com/office/officeart/2008/layout/VerticalCurvedList"/>
    <dgm:cxn modelId="{DCFE0106-ED0C-48BB-99BF-6C54B401DFB9}" type="presParOf" srcId="{04C711D6-5228-43B7-B3D4-8C4487763A6E}" destId="{8BE37593-51BB-4D2A-AA0F-0E74309FAC20}" srcOrd="0" destOrd="0" presId="urn:microsoft.com/office/officeart/2008/layout/VerticalCurvedList"/>
    <dgm:cxn modelId="{C8A1D544-01F4-47E3-8A23-7F1B1B3104BC}" type="presParOf" srcId="{8BE37593-51BB-4D2A-AA0F-0E74309FAC20}" destId="{DB0F0935-7D42-45E6-8AB1-72C3089E6BF1}" srcOrd="0" destOrd="0" presId="urn:microsoft.com/office/officeart/2008/layout/VerticalCurvedList"/>
    <dgm:cxn modelId="{684D3882-B8C8-4E33-9738-BA15D38C50BB}" type="presParOf" srcId="{DB0F0935-7D42-45E6-8AB1-72C3089E6BF1}" destId="{B174D694-A728-4775-9349-45A82E02EA76}" srcOrd="0" destOrd="0" presId="urn:microsoft.com/office/officeart/2008/layout/VerticalCurvedList"/>
    <dgm:cxn modelId="{C2B1DCB2-9479-47EE-ADF7-1DA21AED0800}" type="presParOf" srcId="{DB0F0935-7D42-45E6-8AB1-72C3089E6BF1}" destId="{3FA1DA2F-0E96-42E7-AD53-1AD4EF06610D}" srcOrd="1" destOrd="0" presId="urn:microsoft.com/office/officeart/2008/layout/VerticalCurvedList"/>
    <dgm:cxn modelId="{80708EC1-2236-45F1-8A1A-2A53AD210990}" type="presParOf" srcId="{DB0F0935-7D42-45E6-8AB1-72C3089E6BF1}" destId="{C6675CB5-CD7D-4A3C-8B1C-4E3B4D08D855}" srcOrd="2" destOrd="0" presId="urn:microsoft.com/office/officeart/2008/layout/VerticalCurvedList"/>
    <dgm:cxn modelId="{22CAEDF2-AC59-4142-B899-6478B083D8DF}" type="presParOf" srcId="{DB0F0935-7D42-45E6-8AB1-72C3089E6BF1}" destId="{195EFC69-4E26-494B-BF35-8499E1AAC43C}" srcOrd="3" destOrd="0" presId="urn:microsoft.com/office/officeart/2008/layout/VerticalCurvedList"/>
    <dgm:cxn modelId="{9A73B74D-A1CA-489B-A7AB-322E7FC2C88D}" type="presParOf" srcId="{8BE37593-51BB-4D2A-AA0F-0E74309FAC20}" destId="{ADCC2CE2-3BC7-4ED3-AE7A-7DDCC63CA312}" srcOrd="1" destOrd="0" presId="urn:microsoft.com/office/officeart/2008/layout/VerticalCurvedList"/>
    <dgm:cxn modelId="{4B96156E-3F5D-4433-A7CD-B034D8DDC531}" type="presParOf" srcId="{8BE37593-51BB-4D2A-AA0F-0E74309FAC20}" destId="{52FE150E-3566-47F1-BD43-1385646687F7}" srcOrd="2" destOrd="0" presId="urn:microsoft.com/office/officeart/2008/layout/VerticalCurvedList"/>
    <dgm:cxn modelId="{6C5B7972-AB06-41B5-A58B-9949CB075939}" type="presParOf" srcId="{52FE150E-3566-47F1-BD43-1385646687F7}" destId="{5225696D-C6D4-4149-97CF-91F260E3FEEC}" srcOrd="0" destOrd="0" presId="urn:microsoft.com/office/officeart/2008/layout/VerticalCurvedList"/>
    <dgm:cxn modelId="{6F7D0B40-8033-44E3-9D94-1673F8155358}" type="presParOf" srcId="{8BE37593-51BB-4D2A-AA0F-0E74309FAC20}" destId="{3350273A-12F1-419D-BF45-B4F08350791E}" srcOrd="3" destOrd="0" presId="urn:microsoft.com/office/officeart/2008/layout/VerticalCurvedList"/>
    <dgm:cxn modelId="{4272E056-2FC6-4E52-91C9-72B9F9321EE7}" type="presParOf" srcId="{8BE37593-51BB-4D2A-AA0F-0E74309FAC20}" destId="{46E967B4-01AA-4270-86DF-72B630AFDF32}" srcOrd="4" destOrd="0" presId="urn:microsoft.com/office/officeart/2008/layout/VerticalCurvedList"/>
    <dgm:cxn modelId="{84C44AAC-2800-4356-B06C-F3C8CB92E9C3}" type="presParOf" srcId="{46E967B4-01AA-4270-86DF-72B630AFDF32}" destId="{DA88C759-CF4D-4ABF-BE8C-59F7F25D44E0}" srcOrd="0" destOrd="0" presId="urn:microsoft.com/office/officeart/2008/layout/VerticalCurvedList"/>
    <dgm:cxn modelId="{426CFA39-E494-4168-9CAC-8C9ABE88617E}" type="presParOf" srcId="{8BE37593-51BB-4D2A-AA0F-0E74309FAC20}" destId="{41839A3B-9BED-41E3-B981-4CE3D237F3D0}" srcOrd="5" destOrd="0" presId="urn:microsoft.com/office/officeart/2008/layout/VerticalCurvedList"/>
    <dgm:cxn modelId="{1A0B3861-78BE-4B79-AD2B-0DF5C99BFDF5}" type="presParOf" srcId="{8BE37593-51BB-4D2A-AA0F-0E74309FAC20}" destId="{B3D5D9DC-DE17-4D5F-BDC2-69C24F2EAB95}" srcOrd="6" destOrd="0" presId="urn:microsoft.com/office/officeart/2008/layout/VerticalCurvedList"/>
    <dgm:cxn modelId="{C56B2D75-0918-4953-8B92-4BFD422AF859}" type="presParOf" srcId="{B3D5D9DC-DE17-4D5F-BDC2-69C24F2EAB95}" destId="{B1CA2932-C5FE-4407-801C-6B3A28A46356}" srcOrd="0" destOrd="0" presId="urn:microsoft.com/office/officeart/2008/layout/VerticalCurvedList"/>
    <dgm:cxn modelId="{199E624E-AF61-4ECD-9B07-C51A8968D98C}" type="presParOf" srcId="{8BE37593-51BB-4D2A-AA0F-0E74309FAC20}" destId="{5915EFBE-77C5-40CB-91AE-3741FC6BBF6C}" srcOrd="7" destOrd="0" presId="urn:microsoft.com/office/officeart/2008/layout/VerticalCurvedList"/>
    <dgm:cxn modelId="{2E288B20-3B96-404F-B5A8-906EE73FBDB1}" type="presParOf" srcId="{8BE37593-51BB-4D2A-AA0F-0E74309FAC20}" destId="{B164BADA-541C-48AC-9EE4-B38B4262BA07}" srcOrd="8" destOrd="0" presId="urn:microsoft.com/office/officeart/2008/layout/VerticalCurvedList"/>
    <dgm:cxn modelId="{0D5B8493-1D41-411F-BEC9-C2CDE16A6433}" type="presParOf" srcId="{B164BADA-541C-48AC-9EE4-B38B4262BA07}" destId="{12244D46-5B79-4CF1-AB79-27CE3D835F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1DA2F-0E96-42E7-AD53-1AD4EF06610D}">
      <dsp:nvSpPr>
        <dsp:cNvPr id="0" name=""/>
        <dsp:cNvSpPr/>
      </dsp:nvSpPr>
      <dsp:spPr>
        <a:xfrm>
          <a:off x="-4375215" y="-621587"/>
          <a:ext cx="5212516" cy="5212516"/>
        </a:xfrm>
        <a:prstGeom prst="blockArc">
          <a:avLst>
            <a:gd name="adj1" fmla="val 18900000"/>
            <a:gd name="adj2" fmla="val 2700000"/>
            <a:gd name="adj3" fmla="val 41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C2CE2-3BC7-4ED3-AE7A-7DDCC63CA312}">
      <dsp:nvSpPr>
        <dsp:cNvPr id="0" name=""/>
        <dsp:cNvSpPr/>
      </dsp:nvSpPr>
      <dsp:spPr>
        <a:xfrm>
          <a:off x="438629" y="347059"/>
          <a:ext cx="2605502" cy="59541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Earnings</a:t>
          </a:r>
        </a:p>
      </dsp:txBody>
      <dsp:txXfrm>
        <a:off x="438629" y="347059"/>
        <a:ext cx="2605502" cy="595410"/>
      </dsp:txXfrm>
    </dsp:sp>
    <dsp:sp modelId="{5225696D-C6D4-4149-97CF-91F260E3FEEC}">
      <dsp:nvSpPr>
        <dsp:cNvPr id="0" name=""/>
        <dsp:cNvSpPr/>
      </dsp:nvSpPr>
      <dsp:spPr>
        <a:xfrm>
          <a:off x="66497" y="272632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0273A-12F1-419D-BF45-B4F08350791E}">
      <dsp:nvSpPr>
        <dsp:cNvPr id="0" name=""/>
        <dsp:cNvSpPr/>
      </dsp:nvSpPr>
      <dsp:spPr>
        <a:xfrm>
          <a:off x="779992" y="1240330"/>
          <a:ext cx="2264140" cy="595410"/>
        </a:xfrm>
        <a:prstGeom prst="rect">
          <a:avLst/>
        </a:prstGeom>
        <a:solidFill>
          <a:srgbClr val="4DAA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Employment</a:t>
          </a:r>
        </a:p>
      </dsp:txBody>
      <dsp:txXfrm>
        <a:off x="779992" y="1240330"/>
        <a:ext cx="2264140" cy="595410"/>
      </dsp:txXfrm>
    </dsp:sp>
    <dsp:sp modelId="{DA88C759-CF4D-4ABF-BE8C-59F7F25D44E0}">
      <dsp:nvSpPr>
        <dsp:cNvPr id="0" name=""/>
        <dsp:cNvSpPr/>
      </dsp:nvSpPr>
      <dsp:spPr>
        <a:xfrm>
          <a:off x="407860" y="1165903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39A3B-9BED-41E3-B981-4CE3D237F3D0}">
      <dsp:nvSpPr>
        <dsp:cNvPr id="0" name=""/>
        <dsp:cNvSpPr/>
      </dsp:nvSpPr>
      <dsp:spPr>
        <a:xfrm>
          <a:off x="779992" y="2133601"/>
          <a:ext cx="2264140" cy="595410"/>
        </a:xfrm>
        <a:prstGeom prst="rect">
          <a:avLst/>
        </a:prstGeom>
        <a:solidFill>
          <a:srgbClr val="5AC7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Hours worked</a:t>
          </a:r>
        </a:p>
      </dsp:txBody>
      <dsp:txXfrm>
        <a:off x="779992" y="2133601"/>
        <a:ext cx="2264140" cy="595410"/>
      </dsp:txXfrm>
    </dsp:sp>
    <dsp:sp modelId="{B1CA2932-C5FE-4407-801C-6B3A28A46356}">
      <dsp:nvSpPr>
        <dsp:cNvPr id="0" name=""/>
        <dsp:cNvSpPr/>
      </dsp:nvSpPr>
      <dsp:spPr>
        <a:xfrm>
          <a:off x="407860" y="2059174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5EFBE-77C5-40CB-91AE-3741FC6BBF6C}">
      <dsp:nvSpPr>
        <dsp:cNvPr id="0" name=""/>
        <dsp:cNvSpPr/>
      </dsp:nvSpPr>
      <dsp:spPr>
        <a:xfrm>
          <a:off x="438629" y="3026872"/>
          <a:ext cx="2605502" cy="59541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Educational attainment </a:t>
          </a:r>
        </a:p>
      </dsp:txBody>
      <dsp:txXfrm>
        <a:off x="438629" y="3026872"/>
        <a:ext cx="2605502" cy="595410"/>
      </dsp:txXfrm>
    </dsp:sp>
    <dsp:sp modelId="{12244D46-5B79-4CF1-AB79-27CE3D835FAE}">
      <dsp:nvSpPr>
        <dsp:cNvPr id="0" name=""/>
        <dsp:cNvSpPr/>
      </dsp:nvSpPr>
      <dsp:spPr>
        <a:xfrm>
          <a:off x="66497" y="2952445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1DA2F-0E96-42E7-AD53-1AD4EF06610D}">
      <dsp:nvSpPr>
        <dsp:cNvPr id="0" name=""/>
        <dsp:cNvSpPr/>
      </dsp:nvSpPr>
      <dsp:spPr>
        <a:xfrm>
          <a:off x="-4375215" y="-621587"/>
          <a:ext cx="5212516" cy="5212516"/>
        </a:xfrm>
        <a:prstGeom prst="blockArc">
          <a:avLst>
            <a:gd name="adj1" fmla="val 18900000"/>
            <a:gd name="adj2" fmla="val 2700000"/>
            <a:gd name="adj3" fmla="val 41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C2CE2-3BC7-4ED3-AE7A-7DDCC63CA312}">
      <dsp:nvSpPr>
        <dsp:cNvPr id="0" name=""/>
        <dsp:cNvSpPr/>
      </dsp:nvSpPr>
      <dsp:spPr>
        <a:xfrm>
          <a:off x="438629" y="347059"/>
          <a:ext cx="2605502" cy="59541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Earnings</a:t>
          </a:r>
        </a:p>
      </dsp:txBody>
      <dsp:txXfrm>
        <a:off x="438629" y="347059"/>
        <a:ext cx="2605502" cy="595410"/>
      </dsp:txXfrm>
    </dsp:sp>
    <dsp:sp modelId="{5225696D-C6D4-4149-97CF-91F260E3FEEC}">
      <dsp:nvSpPr>
        <dsp:cNvPr id="0" name=""/>
        <dsp:cNvSpPr/>
      </dsp:nvSpPr>
      <dsp:spPr>
        <a:xfrm>
          <a:off x="66497" y="272632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0273A-12F1-419D-BF45-B4F08350791E}">
      <dsp:nvSpPr>
        <dsp:cNvPr id="0" name=""/>
        <dsp:cNvSpPr/>
      </dsp:nvSpPr>
      <dsp:spPr>
        <a:xfrm>
          <a:off x="779992" y="1240330"/>
          <a:ext cx="2264140" cy="595410"/>
        </a:xfrm>
        <a:prstGeom prst="rect">
          <a:avLst/>
        </a:prstGeom>
        <a:solidFill>
          <a:srgbClr val="4DAA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Employment</a:t>
          </a:r>
        </a:p>
      </dsp:txBody>
      <dsp:txXfrm>
        <a:off x="779992" y="1240330"/>
        <a:ext cx="2264140" cy="595410"/>
      </dsp:txXfrm>
    </dsp:sp>
    <dsp:sp modelId="{DA88C759-CF4D-4ABF-BE8C-59F7F25D44E0}">
      <dsp:nvSpPr>
        <dsp:cNvPr id="0" name=""/>
        <dsp:cNvSpPr/>
      </dsp:nvSpPr>
      <dsp:spPr>
        <a:xfrm>
          <a:off x="407860" y="1165903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39A3B-9BED-41E3-B981-4CE3D237F3D0}">
      <dsp:nvSpPr>
        <dsp:cNvPr id="0" name=""/>
        <dsp:cNvSpPr/>
      </dsp:nvSpPr>
      <dsp:spPr>
        <a:xfrm>
          <a:off x="779992" y="2133601"/>
          <a:ext cx="2264140" cy="595410"/>
        </a:xfrm>
        <a:prstGeom prst="rect">
          <a:avLst/>
        </a:prstGeom>
        <a:solidFill>
          <a:srgbClr val="5AC72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Hours worked</a:t>
          </a:r>
        </a:p>
      </dsp:txBody>
      <dsp:txXfrm>
        <a:off x="779992" y="2133601"/>
        <a:ext cx="2264140" cy="595410"/>
      </dsp:txXfrm>
    </dsp:sp>
    <dsp:sp modelId="{B1CA2932-C5FE-4407-801C-6B3A28A46356}">
      <dsp:nvSpPr>
        <dsp:cNvPr id="0" name=""/>
        <dsp:cNvSpPr/>
      </dsp:nvSpPr>
      <dsp:spPr>
        <a:xfrm>
          <a:off x="407860" y="2059174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15EFBE-77C5-40CB-91AE-3741FC6BBF6C}">
      <dsp:nvSpPr>
        <dsp:cNvPr id="0" name=""/>
        <dsp:cNvSpPr/>
      </dsp:nvSpPr>
      <dsp:spPr>
        <a:xfrm>
          <a:off x="438629" y="3026872"/>
          <a:ext cx="2605502" cy="59541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260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Educational attainment </a:t>
          </a:r>
        </a:p>
      </dsp:txBody>
      <dsp:txXfrm>
        <a:off x="438629" y="3026872"/>
        <a:ext cx="2605502" cy="595410"/>
      </dsp:txXfrm>
    </dsp:sp>
    <dsp:sp modelId="{12244D46-5B79-4CF1-AB79-27CE3D835FAE}">
      <dsp:nvSpPr>
        <dsp:cNvPr id="0" name=""/>
        <dsp:cNvSpPr/>
      </dsp:nvSpPr>
      <dsp:spPr>
        <a:xfrm>
          <a:off x="66497" y="2952445"/>
          <a:ext cx="744263" cy="74426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3B7F5-3852-4F59-BB24-C9E608A36E52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4DBAD-7FFC-4107-B966-56FA6DABA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4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06FF4-84EA-43D9-8480-E3FB831ED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727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32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14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7918D-73C6-493D-82F4-2BCBCE51AA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1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7918D-73C6-493D-82F4-2BCBCE51AA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49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7918D-73C6-493D-82F4-2BCBCE51AA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00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7918D-73C6-493D-82F4-2BCBCE51AA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91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E5A39-E340-4337-9E3D-4C0E19FFAF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69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12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08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6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4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3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3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2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1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69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4DBAD-7FFC-4107-B966-56FA6DABA1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8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54400" y="1270000"/>
            <a:ext cx="8128000" cy="3073400"/>
          </a:xfrm>
        </p:spPr>
        <p:txBody>
          <a:bodyPr/>
          <a:lstStyle>
            <a:lvl1pPr algn="l">
              <a:defRPr sz="4800" b="1">
                <a:solidFill>
                  <a:srgbClr val="021C6E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454400" y="4648201"/>
            <a:ext cx="7416800" cy="16255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667" baseline="0">
                <a:solidFill>
                  <a:srgbClr val="606060"/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3556000" y="4495800"/>
            <a:ext cx="8636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 userDrawn="1"/>
        </p:nvSpPr>
        <p:spPr bwMode="auto">
          <a:xfrm>
            <a:off x="0" y="0"/>
            <a:ext cx="2540000" cy="5969000"/>
          </a:xfrm>
          <a:prstGeom prst="rect">
            <a:avLst/>
          </a:prstGeom>
          <a:solidFill>
            <a:srgbClr val="0224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7" name="Picture 16" descr="indoor banner sampl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2"/>
          <a:stretch/>
        </p:blipFill>
        <p:spPr>
          <a:xfrm>
            <a:off x="0" y="5948961"/>
            <a:ext cx="2540000" cy="923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C9B737-3F48-634D-9013-DC00288F1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5801"/>
            <a:ext cx="2540000" cy="28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3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5241F7-40B1-8706-B421-4571A3544C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5969000"/>
            <a:ext cx="11399267" cy="203200"/>
          </a:xfrm>
        </p:spPr>
        <p:txBody>
          <a:bodyPr anchor="ctr"/>
          <a:lstStyle>
            <a:lvl1pPr marL="0" indent="0">
              <a:buNone/>
              <a:defRPr sz="1333" i="1">
                <a:solidFill>
                  <a:schemeClr val="accent1"/>
                </a:solidFill>
              </a:defRPr>
            </a:lvl1pPr>
            <a:lvl2pPr marL="487668" indent="0">
              <a:buNone/>
              <a:defRPr sz="1600" i="1">
                <a:solidFill>
                  <a:schemeClr val="accent1"/>
                </a:solidFill>
              </a:defRPr>
            </a:lvl2pPr>
            <a:lvl3pPr marL="1219170" indent="0">
              <a:buNone/>
              <a:defRPr sz="1600" i="1">
                <a:solidFill>
                  <a:schemeClr val="accent1"/>
                </a:solidFill>
              </a:defRPr>
            </a:lvl3pPr>
            <a:lvl4pPr marL="1828754" indent="0">
              <a:buNone/>
              <a:defRPr sz="1600" i="1">
                <a:solidFill>
                  <a:schemeClr val="accent1"/>
                </a:solidFill>
              </a:defRPr>
            </a:lvl4pPr>
            <a:lvl5pPr marL="2438339" indent="0">
              <a:buFont typeface="Arial" panose="020B0604020202020204" pitchFamily="34" charset="0"/>
              <a:buNone/>
              <a:defRPr sz="160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96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 Ros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1" y="0"/>
            <a:ext cx="8707967" cy="687339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E16C7FF-F946-F796-C953-0AED1078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789" y="1515550"/>
            <a:ext cx="3444211" cy="3826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330AAC1-1134-6966-6FB2-076D2A6FE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73" r="64482" b="72430"/>
          <a:stretch/>
        </p:blipFill>
        <p:spPr>
          <a:xfrm rot="10800000">
            <a:off x="31751" y="0"/>
            <a:ext cx="9448800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08000" y="1661551"/>
            <a:ext cx="7518400" cy="2870200"/>
          </a:xfrm>
        </p:spPr>
        <p:txBody>
          <a:bodyPr/>
          <a:lstStyle>
            <a:lvl1pPr algn="l">
              <a:lnSpc>
                <a:spcPct val="9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08000" y="4607951"/>
            <a:ext cx="7518400" cy="9143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667" baseline="0">
                <a:solidFill>
                  <a:schemeClr val="tx2"/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92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avy Ros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3484033" y="0"/>
            <a:ext cx="8707967" cy="687339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E16C7FF-F946-F796-C953-0AED1078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15550"/>
            <a:ext cx="3444211" cy="3826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330AAC1-1134-6966-6FB2-076D2A6FE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473" r="64482" b="72430"/>
          <a:stretch/>
        </p:blipFill>
        <p:spPr>
          <a:xfrm>
            <a:off x="2743200" y="0"/>
            <a:ext cx="9448800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962400" y="1661551"/>
            <a:ext cx="7766051" cy="2870200"/>
          </a:xfrm>
        </p:spPr>
        <p:txBody>
          <a:bodyPr/>
          <a:lstStyle>
            <a:lvl1pPr algn="l"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962400" y="4607951"/>
            <a:ext cx="7766051" cy="9143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667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60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9CB2A22-8F87-FCC8-6C4D-C9D58E1643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12586A9-4BFD-83BD-1E06-4B6008DE0E6B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6705600" y="1115600"/>
            <a:ext cx="5022851" cy="2870200"/>
          </a:xfrm>
        </p:spPr>
        <p:txBody>
          <a:bodyPr/>
          <a:lstStyle>
            <a:lvl1pPr algn="l">
              <a:lnSpc>
                <a:spcPct val="9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759B680-479A-FDC6-01D2-00604BB91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00" y="4062001"/>
            <a:ext cx="5022851" cy="105624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667" baseline="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18AA88F-ADE5-6253-71D6-A8347B5918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8E949EA-2D12-E5EE-7366-58B2C21BA4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600" y="5765801"/>
            <a:ext cx="5588000" cy="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8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18AA88F-ADE5-6253-71D6-A8347B5918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53594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9CB2A22-8F87-FCC8-6C4D-C9D58E1643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12586A9-4BFD-83BD-1E06-4B6008DE0E6B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79573" y="5610853"/>
            <a:ext cx="6122828" cy="959281"/>
          </a:xfrm>
        </p:spPr>
        <p:txBody>
          <a:bodyPr/>
          <a:lstStyle>
            <a:lvl1pPr algn="l">
              <a:lnSpc>
                <a:spcPct val="100000"/>
              </a:lnSpc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88E949EA-2D12-E5EE-7366-58B2C21BA4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3601" y="5844548"/>
            <a:ext cx="5079999" cy="7874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254556-E072-1F52-BC6C-D67777C7970E}"/>
              </a:ext>
            </a:extLst>
          </p:cNvPr>
          <p:cNvSpPr/>
          <p:nvPr userDrawn="1"/>
        </p:nvSpPr>
        <p:spPr bwMode="auto">
          <a:xfrm>
            <a:off x="0" y="5257800"/>
            <a:ext cx="12192000" cy="101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113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Horizont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133600" y="2413000"/>
            <a:ext cx="8737600" cy="2870200"/>
          </a:xfrm>
        </p:spPr>
        <p:txBody>
          <a:bodyPr/>
          <a:lstStyle>
            <a:lvl1pPr algn="l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133600" y="5359401"/>
            <a:ext cx="8737600" cy="9143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6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12192000" cy="18034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13916B-994A-68EB-3CE0-054963356F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9" y="252214"/>
            <a:ext cx="7444580" cy="1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46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54400" y="1270000"/>
            <a:ext cx="8274051" cy="3073400"/>
          </a:xfrm>
        </p:spPr>
        <p:txBody>
          <a:bodyPr/>
          <a:lstStyle>
            <a:lvl1pPr algn="l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454400" y="4648201"/>
            <a:ext cx="8274051" cy="16255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667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3556000" y="4495800"/>
            <a:ext cx="8636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 userDrawn="1"/>
        </p:nvSpPr>
        <p:spPr bwMode="auto">
          <a:xfrm>
            <a:off x="0" y="0"/>
            <a:ext cx="2540000" cy="5969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7" name="Picture 16" descr="indoor banner sampl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2"/>
          <a:stretch/>
        </p:blipFill>
        <p:spPr>
          <a:xfrm>
            <a:off x="0" y="5948961"/>
            <a:ext cx="2540000" cy="92388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B831F3-9E70-1772-18DF-39F7B97561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690984"/>
            <a:ext cx="2487111" cy="28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01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806691" y="2532472"/>
            <a:ext cx="10568276" cy="1793056"/>
          </a:xfrm>
        </p:spPr>
        <p:txBody>
          <a:bodyPr anchor="ctr"/>
          <a:lstStyle>
            <a:lvl1pPr marL="0" indent="0" algn="ctr">
              <a:buNone/>
              <a:defRPr sz="4800" b="1" spc="-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6458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1821" y="492205"/>
            <a:ext cx="11406631" cy="1320800"/>
          </a:xfrm>
        </p:spPr>
        <p:txBody>
          <a:bodyPr/>
          <a:lstStyle>
            <a:lvl1pPr>
              <a:defRPr sz="3733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5DF70F6-E422-24C9-5D82-C883A41DF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72731" y="1544745"/>
            <a:ext cx="7655720" cy="462745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6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5D2CA44-6038-DC26-ED9C-FAF8B9FF9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1" y="1544744"/>
            <a:ext cx="3534887" cy="4627456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261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3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5241F7-40B1-8706-B421-4571A3544C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5969000"/>
            <a:ext cx="11399267" cy="203200"/>
          </a:xfrm>
        </p:spPr>
        <p:txBody>
          <a:bodyPr anchor="ctr"/>
          <a:lstStyle>
            <a:lvl1pPr marL="0" indent="0">
              <a:buNone/>
              <a:defRPr sz="1333" i="1">
                <a:solidFill>
                  <a:schemeClr val="accent1"/>
                </a:solidFill>
              </a:defRPr>
            </a:lvl1pPr>
            <a:lvl2pPr marL="487668" indent="0">
              <a:buNone/>
              <a:defRPr sz="1600" i="1">
                <a:solidFill>
                  <a:schemeClr val="accent1"/>
                </a:solidFill>
              </a:defRPr>
            </a:lvl2pPr>
            <a:lvl3pPr marL="1219170" indent="0">
              <a:buNone/>
              <a:defRPr sz="1600" i="1">
                <a:solidFill>
                  <a:schemeClr val="accent1"/>
                </a:solidFill>
              </a:defRPr>
            </a:lvl3pPr>
            <a:lvl4pPr marL="1828754" indent="0">
              <a:buNone/>
              <a:defRPr sz="1600" i="1">
                <a:solidFill>
                  <a:schemeClr val="accent1"/>
                </a:solidFill>
              </a:defRPr>
            </a:lvl4pPr>
            <a:lvl5pPr marL="2438339" indent="0">
              <a:buFont typeface="Arial" panose="020B0604020202020204" pitchFamily="34" charset="0"/>
              <a:buNone/>
              <a:defRPr sz="160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8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11200" y="3159944"/>
            <a:ext cx="10769600" cy="1793056"/>
          </a:xfrm>
        </p:spPr>
        <p:txBody>
          <a:bodyPr/>
          <a:lstStyle>
            <a:lvl1pPr marL="0" indent="0" algn="ctr">
              <a:buNone/>
              <a:defRPr sz="4800" b="1" spc="-200">
                <a:solidFill>
                  <a:srgbClr val="C07C1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429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F507-A857-C367-F020-0CE20A99E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433" y="488619"/>
            <a:ext cx="11291401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064CF5-6FDC-7798-EB01-7806E586A13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auto">
          <a:xfrm>
            <a:off x="1176557" y="1498600"/>
            <a:ext cx="1524000" cy="1524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259C629-65D6-C3D7-18D6-683DACB0C9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557" y="3121660"/>
            <a:ext cx="2286000" cy="254000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6EEDB123-1FE3-A022-D5DC-352D27076D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57" y="3381808"/>
            <a:ext cx="2286000" cy="254000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94A9993A-194A-CB62-BE57-2D486C0076EF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 bwMode="auto">
          <a:xfrm>
            <a:off x="9494211" y="1498600"/>
            <a:ext cx="1524000" cy="1524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F01EA638-ACC6-2FC4-EECF-78EC40161A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3211" y="3121660"/>
            <a:ext cx="2286000" cy="254000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67" name="Text Placeholder 19">
            <a:extLst>
              <a:ext uri="{FF2B5EF4-FFF2-40B4-BE49-F238E27FC236}">
                <a16:creationId xmlns:a16="http://schemas.microsoft.com/office/drawing/2014/main" id="{C08F75EA-EEE6-FD45-2895-1A09EA03B5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3211" y="3381808"/>
            <a:ext cx="2286000" cy="254000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698FE9EB-AD2D-AE82-D3EE-6CBF1BB588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3949108" y="1498600"/>
            <a:ext cx="1524000" cy="1524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9" name="Text Placeholder 19">
            <a:extLst>
              <a:ext uri="{FF2B5EF4-FFF2-40B4-BE49-F238E27FC236}">
                <a16:creationId xmlns:a16="http://schemas.microsoft.com/office/drawing/2014/main" id="{A37EA42F-E1B7-7FBE-6216-8690ACF5D9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70671" y="3121660"/>
            <a:ext cx="2286000" cy="254000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0" name="Text Placeholder 19">
            <a:extLst>
              <a:ext uri="{FF2B5EF4-FFF2-40B4-BE49-F238E27FC236}">
                <a16:creationId xmlns:a16="http://schemas.microsoft.com/office/drawing/2014/main" id="{87416122-E04B-1FA2-ABEA-C762D67070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70671" y="3381808"/>
            <a:ext cx="2286000" cy="254000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0E5F4919-468F-98CA-AAB7-9CE2C790DC57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 bwMode="auto">
          <a:xfrm>
            <a:off x="6721659" y="1498600"/>
            <a:ext cx="1524000" cy="1524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2" name="Text Placeholder 19">
            <a:extLst>
              <a:ext uri="{FF2B5EF4-FFF2-40B4-BE49-F238E27FC236}">
                <a16:creationId xmlns:a16="http://schemas.microsoft.com/office/drawing/2014/main" id="{AD3112C0-A309-C510-AA44-9BADFF260F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5332" y="3122341"/>
            <a:ext cx="2286000" cy="254000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3" name="Text Placeholder 19">
            <a:extLst>
              <a:ext uri="{FF2B5EF4-FFF2-40B4-BE49-F238E27FC236}">
                <a16:creationId xmlns:a16="http://schemas.microsoft.com/office/drawing/2014/main" id="{D563EE1D-C4B6-152A-AE82-AF53471801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5332" y="3382489"/>
            <a:ext cx="2286000" cy="254000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11CFF06D-D48B-0FB3-EB1E-90317348875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 bwMode="auto">
          <a:xfrm>
            <a:off x="2561449" y="3762256"/>
            <a:ext cx="1524000" cy="1524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4" name="Text Placeholder 19">
            <a:extLst>
              <a:ext uri="{FF2B5EF4-FFF2-40B4-BE49-F238E27FC236}">
                <a16:creationId xmlns:a16="http://schemas.microsoft.com/office/drawing/2014/main" id="{51425358-852D-D75E-3948-A1AD63DBC4A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180449" y="5385316"/>
            <a:ext cx="2286000" cy="254000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5" name="Text Placeholder 19">
            <a:extLst>
              <a:ext uri="{FF2B5EF4-FFF2-40B4-BE49-F238E27FC236}">
                <a16:creationId xmlns:a16="http://schemas.microsoft.com/office/drawing/2014/main" id="{B7E57BE3-E3F1-08D4-F601-0853D2C0FC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80449" y="5671489"/>
            <a:ext cx="2286000" cy="254000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EB4F2AF4-6A8F-53E3-26E7-51BD25531A45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 bwMode="auto">
          <a:xfrm>
            <a:off x="5334000" y="3762256"/>
            <a:ext cx="1524000" cy="1524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7" name="Text Placeholder 19">
            <a:extLst>
              <a:ext uri="{FF2B5EF4-FFF2-40B4-BE49-F238E27FC236}">
                <a16:creationId xmlns:a16="http://schemas.microsoft.com/office/drawing/2014/main" id="{6DA11B9D-5468-210B-A35E-6A6C6D29C7D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55563" y="5385316"/>
            <a:ext cx="2286000" cy="254000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19">
            <a:extLst>
              <a:ext uri="{FF2B5EF4-FFF2-40B4-BE49-F238E27FC236}">
                <a16:creationId xmlns:a16="http://schemas.microsoft.com/office/drawing/2014/main" id="{4E071D86-A813-2F89-DDC8-469CD8A09C3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55563" y="5671489"/>
            <a:ext cx="2286000" cy="254000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DD4E3896-F5CB-0DDC-147F-8413B37AEBDE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 bwMode="auto">
          <a:xfrm>
            <a:off x="8106551" y="3762256"/>
            <a:ext cx="1524000" cy="1524000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0" name="Text Placeholder 19">
            <a:extLst>
              <a:ext uri="{FF2B5EF4-FFF2-40B4-BE49-F238E27FC236}">
                <a16:creationId xmlns:a16="http://schemas.microsoft.com/office/drawing/2014/main" id="{D436C02D-3840-D024-CA59-EF132A8BCF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20224" y="5385997"/>
            <a:ext cx="2286000" cy="254000"/>
          </a:xfrm>
        </p:spPr>
        <p:txBody>
          <a:bodyPr anchor="ctr"/>
          <a:lstStyle>
            <a:lvl1pPr marL="0" indent="0" algn="ctr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1" name="Text Placeholder 19">
            <a:extLst>
              <a:ext uri="{FF2B5EF4-FFF2-40B4-BE49-F238E27FC236}">
                <a16:creationId xmlns:a16="http://schemas.microsoft.com/office/drawing/2014/main" id="{F820EDE1-5CFF-1F91-A8DD-9234B299B1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20224" y="5672171"/>
            <a:ext cx="2286000" cy="254000"/>
          </a:xfrm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318364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er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C2660E3-84B0-7295-EFE1-BD639A77D0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3549" y="427567"/>
            <a:ext cx="2815748" cy="29739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277DE43E-8FF4-CFB9-5BEF-DDB384FB3CF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1313" y="427567"/>
            <a:ext cx="2815748" cy="29739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ECF1D8DF-ACA9-C2CB-F039-E2DA668600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78466" y="3403850"/>
            <a:ext cx="2815748" cy="29739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3440809-2B16-74D2-8B69-49AFC4288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44159" y="3403850"/>
            <a:ext cx="2815748" cy="29739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9FF6F7-0F81-1A12-41BC-3BEA55EAA4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8504" y="787400"/>
            <a:ext cx="2133600" cy="508000"/>
          </a:xfrm>
        </p:spPr>
        <p:txBody>
          <a:bodyPr/>
          <a:lstStyle>
            <a:lvl1pPr marL="0" indent="0" algn="ctr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827EA400-C9AD-4C61-DE18-FC198B53F0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504" y="1302173"/>
            <a:ext cx="2133600" cy="1822027"/>
          </a:xfrm>
        </p:spPr>
        <p:txBody>
          <a:bodyPr/>
          <a:lstStyle>
            <a:lvl1pPr marL="0" indent="0" algn="ctr">
              <a:buNone/>
              <a:defRPr sz="1333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B0DC689-0264-A427-F70B-C57A1C5E46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071" y="3727027"/>
            <a:ext cx="2133600" cy="508000"/>
          </a:xfrm>
        </p:spPr>
        <p:txBody>
          <a:bodyPr/>
          <a:lstStyle>
            <a:lvl1pPr marL="0" indent="0" algn="ctr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2CA0C95-D45B-E2C0-B0D1-A41289D1CF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6071" y="4241800"/>
            <a:ext cx="2133600" cy="1822027"/>
          </a:xfrm>
        </p:spPr>
        <p:txBody>
          <a:bodyPr/>
          <a:lstStyle>
            <a:lvl1pPr marL="0" indent="0" algn="ctr">
              <a:buNone/>
              <a:defRPr sz="1333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361394B1-E65F-9083-51B6-05A829D76B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53935" y="787400"/>
            <a:ext cx="2133600" cy="508000"/>
          </a:xfrm>
        </p:spPr>
        <p:txBody>
          <a:bodyPr/>
          <a:lstStyle>
            <a:lvl1pPr marL="0" indent="0" algn="ctr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365670A-9CC0-253A-13EE-56961738BB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53935" y="1302173"/>
            <a:ext cx="2133600" cy="1822027"/>
          </a:xfrm>
        </p:spPr>
        <p:txBody>
          <a:bodyPr/>
          <a:lstStyle>
            <a:lvl1pPr marL="0" indent="0" algn="ctr">
              <a:buNone/>
              <a:defRPr sz="1333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DE6E2C7E-2A1F-EFD0-7A56-6CDB492652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1501" y="3727027"/>
            <a:ext cx="2133600" cy="508000"/>
          </a:xfrm>
        </p:spPr>
        <p:txBody>
          <a:bodyPr/>
          <a:lstStyle>
            <a:lvl1pPr marL="0" indent="0" algn="ctr">
              <a:buNone/>
              <a:defRPr sz="13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A1B7159-5F66-5564-1DC7-70C7ECC3E3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61501" y="4241800"/>
            <a:ext cx="2133600" cy="1822027"/>
          </a:xfrm>
        </p:spPr>
        <p:txBody>
          <a:bodyPr/>
          <a:lstStyle>
            <a:lvl1pPr marL="0" indent="0" algn="ctr">
              <a:buNone/>
              <a:defRPr sz="1333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31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B71BC4-27DD-0D47-8289-378CE57FEBD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0"/>
            <a:ext cx="7924800" cy="63754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3C346-46C6-994F-D796-F474B650A4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331200" y="685800"/>
            <a:ext cx="3454400" cy="5486400"/>
          </a:xfrm>
        </p:spPr>
        <p:txBody>
          <a:bodyPr anchor="ctr"/>
          <a:lstStyle>
            <a:lvl1pPr marL="0" indent="0">
              <a:buNone/>
              <a:defRPr sz="2133" b="1"/>
            </a:lvl1pPr>
            <a:lvl5pPr marL="2819330" indent="-38099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795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Navy -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966354"/>
            <a:ext cx="2032000" cy="492529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00" y="1346199"/>
            <a:ext cx="8432800" cy="41656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87668" indent="0">
              <a:buNone/>
              <a:defRPr sz="3200" b="1">
                <a:solidFill>
                  <a:schemeClr val="bg1"/>
                </a:solidFill>
              </a:defRPr>
            </a:lvl2pPr>
            <a:lvl3pPr marL="1219170" indent="0">
              <a:buNone/>
              <a:defRPr sz="3200" b="1">
                <a:solidFill>
                  <a:schemeClr val="bg1"/>
                </a:solidFill>
              </a:defRPr>
            </a:lvl3pPr>
            <a:lvl4pPr marL="1828754" indent="0">
              <a:buNone/>
              <a:defRPr sz="3200" b="1">
                <a:solidFill>
                  <a:schemeClr val="bg1"/>
                </a:solidFill>
              </a:defRPr>
            </a:lvl4pPr>
            <a:lvl5pPr marL="2438339" indent="0"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751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Gold -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966354"/>
            <a:ext cx="2032000" cy="492529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00" y="1346199"/>
            <a:ext cx="8432800" cy="41656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3200" b="1">
                <a:solidFill>
                  <a:schemeClr val="tx2"/>
                </a:solidFill>
              </a:defRPr>
            </a:lvl1pPr>
            <a:lvl2pPr marL="487668" indent="0">
              <a:buNone/>
              <a:defRPr sz="3200" b="1">
                <a:solidFill>
                  <a:schemeClr val="bg1"/>
                </a:solidFill>
              </a:defRPr>
            </a:lvl2pPr>
            <a:lvl3pPr marL="1219170" indent="0">
              <a:buNone/>
              <a:defRPr sz="3200" b="1">
                <a:solidFill>
                  <a:schemeClr val="bg1"/>
                </a:solidFill>
              </a:defRPr>
            </a:lvl3pPr>
            <a:lvl4pPr marL="1828754" indent="0">
              <a:buNone/>
              <a:defRPr sz="3200" b="1">
                <a:solidFill>
                  <a:schemeClr val="bg1"/>
                </a:solidFill>
              </a:defRPr>
            </a:lvl4pPr>
            <a:lvl5pPr marL="2438339" indent="0"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367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White -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Arrow Right with solid fill">
            <a:extLst>
              <a:ext uri="{FF2B5EF4-FFF2-40B4-BE49-F238E27FC236}">
                <a16:creationId xmlns:a16="http://schemas.microsoft.com/office/drawing/2014/main" id="{D4A603D7-0BAD-70DB-4AA6-D85193956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744"/>
          <a:stretch/>
        </p:blipFill>
        <p:spPr>
          <a:xfrm>
            <a:off x="0" y="966354"/>
            <a:ext cx="2032000" cy="492529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B1AE9-ACB9-2C78-CDE7-3DED1187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40000" y="1346199"/>
            <a:ext cx="8432800" cy="4165600"/>
          </a:xfrm>
        </p:spPr>
        <p:txBody>
          <a:bodyPr anchor="ctr"/>
          <a:lstStyle>
            <a:lvl1pPr marL="0" indent="0">
              <a:lnSpc>
                <a:spcPct val="120000"/>
              </a:lnSpc>
              <a:buNone/>
              <a:defRPr sz="3200" b="1">
                <a:solidFill>
                  <a:schemeClr val="tx2"/>
                </a:solidFill>
              </a:defRPr>
            </a:lvl1pPr>
            <a:lvl2pPr marL="487668" indent="0">
              <a:buNone/>
              <a:defRPr sz="3200" b="1">
                <a:solidFill>
                  <a:schemeClr val="bg1"/>
                </a:solidFill>
              </a:defRPr>
            </a:lvl2pPr>
            <a:lvl3pPr marL="1219170" indent="0">
              <a:buNone/>
              <a:defRPr sz="3200" b="1">
                <a:solidFill>
                  <a:schemeClr val="bg1"/>
                </a:solidFill>
              </a:defRPr>
            </a:lvl3pPr>
            <a:lvl4pPr marL="1828754" indent="0">
              <a:buNone/>
              <a:defRPr sz="3200" b="1">
                <a:solidFill>
                  <a:schemeClr val="bg1"/>
                </a:solidFill>
              </a:defRPr>
            </a:lvl4pPr>
            <a:lvl5pPr marL="2438339" indent="0"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265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0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D2EB1ED-8E13-FD46-BCFD-FAB4968C35C2}"/>
              </a:ext>
            </a:extLst>
          </p:cNvPr>
          <p:cNvSpPr>
            <a:spLocks noGrp="1"/>
          </p:cNvSpPr>
          <p:nvPr userDrawn="1"/>
        </p:nvSpPr>
        <p:spPr bwMode="auto">
          <a:xfrm>
            <a:off x="331576" y="489972"/>
            <a:ext cx="8636000" cy="63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 i="0" kern="1200" spc="-90">
                <a:solidFill>
                  <a:srgbClr val="001478"/>
                </a:solidFill>
                <a:latin typeface="Times New Roman"/>
                <a:ea typeface="+mj-ea"/>
                <a:cs typeface="Times New Roman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9pPr>
          </a:lstStyle>
          <a:p>
            <a:r>
              <a:rPr lang="en-US" sz="3733" dirty="0">
                <a:solidFill>
                  <a:schemeClr val="tx2"/>
                </a:solidFill>
                <a:latin typeface="Arial"/>
                <a:cs typeface="Arial"/>
              </a:rPr>
              <a:t>Connect with the St. Louis Fed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B97246-32C3-46F4-4390-4924A2E34A0D}"/>
              </a:ext>
            </a:extLst>
          </p:cNvPr>
          <p:cNvGrpSpPr/>
          <p:nvPr userDrawn="1"/>
        </p:nvGrpSpPr>
        <p:grpSpPr>
          <a:xfrm>
            <a:off x="6600177" y="5011899"/>
            <a:ext cx="5583795" cy="1363502"/>
            <a:chOff x="4953769" y="926697"/>
            <a:chExt cx="4187846" cy="102262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6F4B35-95DC-EC0E-94BA-1F5EFFCD5955}"/>
                </a:ext>
              </a:extLst>
            </p:cNvPr>
            <p:cNvSpPr/>
            <p:nvPr/>
          </p:nvSpPr>
          <p:spPr bwMode="auto">
            <a:xfrm>
              <a:off x="4953769" y="926697"/>
              <a:ext cx="4187846" cy="1022626"/>
            </a:xfrm>
            <a:prstGeom prst="rect">
              <a:avLst/>
            </a:prstGeom>
            <a:solidFill>
              <a:schemeClr val="accent2">
                <a:alpha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212292-3E35-318E-EFDA-E11898FAACCA}"/>
                </a:ext>
              </a:extLst>
            </p:cNvPr>
            <p:cNvSpPr txBox="1"/>
            <p:nvPr/>
          </p:nvSpPr>
          <p:spPr>
            <a:xfrm>
              <a:off x="6022381" y="1111123"/>
              <a:ext cx="2992173" cy="609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533"/>
                </a:spcAft>
                <a:buSzPct val="125000"/>
              </a:pPr>
              <a:r>
                <a:rPr lang="en-US" sz="2400" b="1" spc="-53" dirty="0">
                  <a:solidFill>
                    <a:schemeClr val="accent2"/>
                  </a:solidFill>
                  <a:latin typeface="Arial"/>
                  <a:ea typeface="+mn-ea"/>
                  <a:cs typeface="Arial"/>
                </a:rPr>
                <a:t>Subscribe to email alerts: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SzPts val="1000"/>
                <a:tabLst>
                  <a:tab pos="609585" algn="l"/>
                </a:tabLst>
              </a:pPr>
              <a:r>
                <a:rPr lang="en-US" sz="1867" spc="-27" dirty="0">
                  <a:latin typeface="Arial" panose="020B0604020202020204" pitchFamily="34" charset="0"/>
                </a:rPr>
                <a:t>Get timely info direct to your inbox </a:t>
              </a:r>
              <a:endParaRPr lang="en-US" sz="1867" spc="-13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B00330D-984E-87C6-F303-B250CE2B34DE}"/>
              </a:ext>
            </a:extLst>
          </p:cNvPr>
          <p:cNvSpPr txBox="1"/>
          <p:nvPr userDrawn="1"/>
        </p:nvSpPr>
        <p:spPr>
          <a:xfrm>
            <a:off x="1445487" y="2264430"/>
            <a:ext cx="4548913" cy="364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0"/>
              </a:spcBef>
              <a:spcAft>
                <a:spcPts val="0"/>
              </a:spcAft>
              <a:buSzPts val="1000"/>
              <a:tabLst>
                <a:tab pos="609585" algn="l"/>
              </a:tabLst>
            </a:pPr>
            <a:r>
              <a:rPr lang="en-US" sz="1867" spc="-27" dirty="0">
                <a:latin typeface="Arial" panose="020B0604020202020204" pitchFamily="34" charset="0"/>
              </a:rPr>
              <a:t>Research and analysis from </a:t>
            </a:r>
            <a:r>
              <a:rPr lang="en-US" sz="1867" spc="-27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experts</a:t>
            </a:r>
            <a:endParaRPr lang="en-US" sz="1867" b="1" spc="-27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4000"/>
              </a:spcBef>
              <a:spcAft>
                <a:spcPts val="0"/>
              </a:spcAft>
              <a:buSzPts val="1000"/>
              <a:tabLst>
                <a:tab pos="609585" algn="l"/>
              </a:tabLst>
            </a:pPr>
            <a:r>
              <a:rPr lang="en-US" sz="1867" spc="-13" dirty="0">
                <a:latin typeface="Arial" panose="020B0604020202020204" pitchFamily="34" charset="0"/>
                <a:ea typeface="Calibri" panose="020F0502020204030204" pitchFamily="34" charset="0"/>
              </a:rPr>
              <a:t>Aw</a:t>
            </a:r>
            <a: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ard-winning, free economic </a:t>
            </a:r>
            <a:b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education resources for all learners</a:t>
            </a:r>
          </a:p>
          <a:p>
            <a:pPr>
              <a:spcBef>
                <a:spcPts val="4000"/>
              </a:spcBef>
              <a:spcAft>
                <a:spcPts val="0"/>
              </a:spcAft>
              <a:buSzPts val="1000"/>
              <a:tabLst>
                <a:tab pos="609585" algn="l"/>
              </a:tabLst>
            </a:pPr>
            <a: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FRED</a:t>
            </a:r>
            <a:r>
              <a:rPr lang="en-US" sz="1867" spc="-13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1867" b="1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trusted source for timely economic data</a:t>
            </a:r>
            <a:endParaRPr lang="en-US" sz="1867" b="1" spc="-13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4000"/>
              </a:spcBef>
              <a:spcAft>
                <a:spcPts val="0"/>
              </a:spcAft>
              <a:buSzPts val="1000"/>
              <a:tabLst>
                <a:tab pos="609585" algn="l"/>
              </a:tabLst>
            </a:pPr>
            <a:r>
              <a:rPr lang="en-US" sz="1867" spc="-13" dirty="0">
                <a:latin typeface="Arial" panose="020B0604020202020204" pitchFamily="34" charset="0"/>
                <a:ea typeface="Calibri" panose="020F0502020204030204" pitchFamily="34" charset="0"/>
              </a:rPr>
              <a:t>Community development tools to support </a:t>
            </a:r>
            <a: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 economy </a:t>
            </a:r>
            <a:r>
              <a:rPr lang="en-US" sz="1867" spc="-13" dirty="0">
                <a:latin typeface="Arial" panose="020B0604020202020204" pitchFamily="34" charset="0"/>
                <a:ea typeface="Calibri" panose="020F0502020204030204" pitchFamily="34" charset="0"/>
              </a:rPr>
              <a:t>in which </a:t>
            </a:r>
            <a:r>
              <a:rPr lang="en-US" sz="18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 can benefit</a:t>
            </a:r>
            <a:endParaRPr lang="en-US" sz="1867" spc="-13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C798A1-15D9-5EBD-DA2F-362990EC4D2B}"/>
              </a:ext>
            </a:extLst>
          </p:cNvPr>
          <p:cNvSpPr/>
          <p:nvPr/>
        </p:nvSpPr>
        <p:spPr bwMode="auto">
          <a:xfrm>
            <a:off x="6604000" y="1479009"/>
            <a:ext cx="5588000" cy="1297708"/>
          </a:xfrm>
          <a:prstGeom prst="rect">
            <a:avLst/>
          </a:prstGeom>
          <a:solidFill>
            <a:schemeClr val="accent2"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F6066F-BCE9-7AB9-57CB-8584256EE9E5}"/>
              </a:ext>
            </a:extLst>
          </p:cNvPr>
          <p:cNvSpPr txBox="1"/>
          <p:nvPr/>
        </p:nvSpPr>
        <p:spPr>
          <a:xfrm>
            <a:off x="6788627" y="1569383"/>
            <a:ext cx="3357279" cy="110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533"/>
              </a:spcAft>
              <a:buSzPct val="125000"/>
            </a:pPr>
            <a:r>
              <a:rPr lang="en-US" sz="2400" b="1" spc="-53" dirty="0">
                <a:solidFill>
                  <a:schemeClr val="accent2"/>
                </a:solidFill>
                <a:latin typeface="Arial"/>
                <a:ea typeface="+mn-ea"/>
                <a:cs typeface="Arial"/>
              </a:rPr>
              <a:t>Follow us on social:</a:t>
            </a:r>
          </a:p>
          <a:p>
            <a:pPr>
              <a:spcBef>
                <a:spcPts val="0"/>
              </a:spcBef>
              <a:spcAft>
                <a:spcPts val="0"/>
              </a:spcAft>
              <a:buSzPts val="1000"/>
              <a:tabLst>
                <a:tab pos="609585" algn="l"/>
              </a:tabLst>
            </a:pPr>
            <a:r>
              <a:rPr lang="en-US" sz="1867" spc="-27" dirty="0">
                <a:latin typeface="Arial" panose="020B0604020202020204" pitchFamily="34" charset="0"/>
              </a:rPr>
              <a:t>Catch </a:t>
            </a:r>
            <a:r>
              <a:rPr lang="en-US" sz="1867" spc="-27" dirty="0">
                <a:solidFill>
                  <a:schemeClr val="accent2"/>
                </a:solidFill>
                <a:latin typeface="Arial" panose="020B0604020202020204" pitchFamily="34" charset="0"/>
              </a:rPr>
              <a:t>@stlouisfed </a:t>
            </a:r>
            <a:r>
              <a:rPr lang="en-US" sz="1867" spc="-27" dirty="0">
                <a:latin typeface="Arial" panose="020B0604020202020204" pitchFamily="34" charset="0"/>
              </a:rPr>
              <a:t>on X, LinkedIn, Instagram and more</a:t>
            </a:r>
            <a:endParaRPr lang="en-US" sz="1867" spc="-13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069F8C-79E0-192D-3885-0636AD3D43F2}"/>
              </a:ext>
            </a:extLst>
          </p:cNvPr>
          <p:cNvSpPr txBox="1"/>
          <p:nvPr userDrawn="1"/>
        </p:nvSpPr>
        <p:spPr>
          <a:xfrm>
            <a:off x="327512" y="1332256"/>
            <a:ext cx="5777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533"/>
              </a:spcAft>
              <a:buSzPct val="125000"/>
            </a:pPr>
            <a:r>
              <a:rPr lang="en-US" sz="2400" b="1" spc="-53" dirty="0">
                <a:solidFill>
                  <a:schemeClr val="accent2"/>
                </a:solidFill>
                <a:latin typeface="Arial"/>
                <a:ea typeface="+mn-ea"/>
                <a:cs typeface="Arial"/>
              </a:rPr>
              <a:t>Visit stlouisfed.org for: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9C977-A7D3-BFF4-A6C3-FC99A07106FB}"/>
              </a:ext>
            </a:extLst>
          </p:cNvPr>
          <p:cNvGrpSpPr/>
          <p:nvPr userDrawn="1"/>
        </p:nvGrpSpPr>
        <p:grpSpPr>
          <a:xfrm>
            <a:off x="1524000" y="2900818"/>
            <a:ext cx="4368800" cy="2153783"/>
            <a:chOff x="1485614" y="2175613"/>
            <a:chExt cx="3043646" cy="161533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4F0E087-4298-9892-4B68-D3D88FFD4AA5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2175613"/>
              <a:ext cx="302923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DA02603-6760-86E4-3B8A-3148E28A21B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2952750"/>
              <a:ext cx="304364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BA4E77-7CA2-0C12-9E40-570A2B6C65A4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1485614" y="3790950"/>
              <a:ext cx="302923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8FB7C2DC-7B58-571C-107F-00F20BCD9487}"/>
              </a:ext>
            </a:extLst>
          </p:cNvPr>
          <p:cNvSpPr/>
          <p:nvPr userDrawn="1"/>
        </p:nvSpPr>
        <p:spPr bwMode="auto">
          <a:xfrm>
            <a:off x="6600178" y="2782213"/>
            <a:ext cx="5591823" cy="222762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" pitchFamily="-65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35A3D9F-07D3-CD07-DEAB-F61928A68341}"/>
              </a:ext>
            </a:extLst>
          </p:cNvPr>
          <p:cNvSpPr txBox="1"/>
          <p:nvPr userDrawn="1"/>
        </p:nvSpPr>
        <p:spPr>
          <a:xfrm>
            <a:off x="6782353" y="2980942"/>
            <a:ext cx="3357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1600"/>
              </a:spcAft>
              <a:buSzPct val="125000"/>
            </a:pPr>
            <a:r>
              <a:rPr lang="en-US" sz="2400" b="1" spc="-67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Explore the </a:t>
            </a:r>
            <a:br>
              <a:rPr lang="en-US" sz="2400" b="1" spc="-67" dirty="0">
                <a:solidFill>
                  <a:schemeClr val="bg1"/>
                </a:solidFill>
                <a:latin typeface="Arial"/>
                <a:ea typeface="+mn-ea"/>
                <a:cs typeface="Arial"/>
              </a:rPr>
            </a:br>
            <a:r>
              <a:rPr lang="en-US" sz="2400" b="1" spc="-67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Economy Museum:</a:t>
            </a:r>
            <a:endParaRPr lang="en-US" sz="2400" spc="-67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3" name="Picture 72" descr="Qr code&#10;&#10;Description automatically generated">
            <a:extLst>
              <a:ext uri="{FF2B5EF4-FFF2-40B4-BE49-F238E27FC236}">
                <a16:creationId xmlns:a16="http://schemas.microsoft.com/office/drawing/2014/main" id="{C9FE3B71-4781-621D-1EDF-84B300612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711" y="5154077"/>
            <a:ext cx="1097280" cy="109728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942D9BF-AEFF-268F-DCAF-B49D6D0951B7}"/>
              </a:ext>
            </a:extLst>
          </p:cNvPr>
          <p:cNvSpPr txBox="1"/>
          <p:nvPr userDrawn="1"/>
        </p:nvSpPr>
        <p:spPr>
          <a:xfrm>
            <a:off x="6782354" y="3764915"/>
            <a:ext cx="344158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spc="-40" dirty="0">
                <a:solidFill>
                  <a:schemeClr val="bg1"/>
                </a:solidFill>
                <a:latin typeface="Arial" panose="020B0604020202020204" pitchFamily="34" charset="0"/>
              </a:rPr>
              <a:t>Learn about money, </a:t>
            </a:r>
            <a:br>
              <a:rPr lang="en-US" sz="1867" spc="-4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867" spc="-40" dirty="0">
                <a:solidFill>
                  <a:schemeClr val="bg1"/>
                </a:solidFill>
                <a:latin typeface="Arial" panose="020B0604020202020204" pitchFamily="34" charset="0"/>
              </a:rPr>
              <a:t>history and </a:t>
            </a:r>
            <a:r>
              <a:rPr lang="en-US" sz="1867" spc="-53" dirty="0">
                <a:solidFill>
                  <a:schemeClr val="bg1"/>
                </a:solidFill>
                <a:latin typeface="Arial" panose="020B0604020202020204" pitchFamily="34" charset="0"/>
              </a:rPr>
              <a:t>economics</a:t>
            </a:r>
            <a:br>
              <a:rPr lang="en-US" sz="1867" spc="-53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867" spc="-53" dirty="0">
                <a:solidFill>
                  <a:schemeClr val="bg1"/>
                </a:solidFill>
                <a:latin typeface="Arial" panose="020B0604020202020204" pitchFamily="34" charset="0"/>
              </a:rPr>
              <a:t>in person or online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A45A7F0-4667-FD6B-565E-03BA407C4B0A}"/>
              </a:ext>
            </a:extLst>
          </p:cNvPr>
          <p:cNvSpPr/>
          <p:nvPr userDrawn="1"/>
        </p:nvSpPr>
        <p:spPr bwMode="auto">
          <a:xfrm>
            <a:off x="417491" y="1914644"/>
            <a:ext cx="914400" cy="9144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68DD27-D946-CDF4-8526-940964FF680C}"/>
              </a:ext>
            </a:extLst>
          </p:cNvPr>
          <p:cNvSpPr/>
          <p:nvPr userDrawn="1"/>
        </p:nvSpPr>
        <p:spPr bwMode="auto">
          <a:xfrm>
            <a:off x="417491" y="2986659"/>
            <a:ext cx="914400" cy="9144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E4490E-CBB5-0A99-983F-A41DB99F6458}"/>
              </a:ext>
            </a:extLst>
          </p:cNvPr>
          <p:cNvSpPr/>
          <p:nvPr userDrawn="1"/>
        </p:nvSpPr>
        <p:spPr bwMode="auto">
          <a:xfrm>
            <a:off x="417491" y="4058673"/>
            <a:ext cx="914400" cy="9144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5A9CAE-3CA3-8906-F8AB-60DEE44FEF0E}"/>
              </a:ext>
            </a:extLst>
          </p:cNvPr>
          <p:cNvSpPr/>
          <p:nvPr userDrawn="1"/>
        </p:nvSpPr>
        <p:spPr bwMode="auto">
          <a:xfrm>
            <a:off x="417491" y="5130688"/>
            <a:ext cx="914400" cy="914400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0" name="Graphic 9" descr="Research outline">
            <a:extLst>
              <a:ext uri="{FF2B5EF4-FFF2-40B4-BE49-F238E27FC236}">
                <a16:creationId xmlns:a16="http://schemas.microsoft.com/office/drawing/2014/main" id="{51B20C36-8CDC-B35E-3F5E-1EF8243E9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837" y="2076436"/>
            <a:ext cx="559763" cy="559763"/>
          </a:xfrm>
          <a:prstGeom prst="rect">
            <a:avLst/>
          </a:prstGeom>
        </p:spPr>
      </p:pic>
      <p:pic>
        <p:nvPicPr>
          <p:cNvPr id="11" name="Graphic 10" descr="Neighborhood outline">
            <a:extLst>
              <a:ext uri="{FF2B5EF4-FFF2-40B4-BE49-F238E27FC236}">
                <a16:creationId xmlns:a16="http://schemas.microsoft.com/office/drawing/2014/main" id="{2C9CEEE0-26B1-55C1-8DEF-72A9DFB436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7663" y="5182837"/>
            <a:ext cx="684564" cy="684564"/>
          </a:xfrm>
          <a:prstGeom prst="rect">
            <a:avLst/>
          </a:prstGeom>
        </p:spPr>
      </p:pic>
      <p:pic>
        <p:nvPicPr>
          <p:cNvPr id="12" name="Graphic 11" descr="Bar graph with upward trend outline">
            <a:extLst>
              <a:ext uri="{FF2B5EF4-FFF2-40B4-BE49-F238E27FC236}">
                <a16:creationId xmlns:a16="http://schemas.microsoft.com/office/drawing/2014/main" id="{3BE4B6B0-5A7B-8C71-3444-B5E36FBB15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533" y="4197749"/>
            <a:ext cx="608836" cy="6088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3361A8C-90E6-4293-077B-29BFD8D19F4F}"/>
              </a:ext>
            </a:extLst>
          </p:cNvPr>
          <p:cNvGrpSpPr/>
          <p:nvPr userDrawn="1"/>
        </p:nvGrpSpPr>
        <p:grpSpPr>
          <a:xfrm>
            <a:off x="601327" y="3052304"/>
            <a:ext cx="530191" cy="783109"/>
            <a:chOff x="429877" y="2229713"/>
            <a:chExt cx="429998" cy="635122"/>
          </a:xfrm>
        </p:grpSpPr>
        <p:pic>
          <p:nvPicPr>
            <p:cNvPr id="14" name="Graphic 13" descr="Apple outline">
              <a:extLst>
                <a:ext uri="{FF2B5EF4-FFF2-40B4-BE49-F238E27FC236}">
                  <a16:creationId xmlns:a16="http://schemas.microsoft.com/office/drawing/2014/main" id="{8743A0AE-367F-71CF-C850-EFB788EFF9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1133" y="2229713"/>
              <a:ext cx="205123" cy="205123"/>
            </a:xfrm>
            <a:prstGeom prst="rect">
              <a:avLst/>
            </a:prstGeom>
          </p:spPr>
        </p:pic>
        <p:pic>
          <p:nvPicPr>
            <p:cNvPr id="15" name="Graphic 14" descr="Books outline">
              <a:extLst>
                <a:ext uri="{FF2B5EF4-FFF2-40B4-BE49-F238E27FC236}">
                  <a16:creationId xmlns:a16="http://schemas.microsoft.com/office/drawing/2014/main" id="{FAA4AA66-6993-720F-5003-97D34D951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9877" y="2434837"/>
              <a:ext cx="429998" cy="429998"/>
            </a:xfrm>
            <a:prstGeom prst="rect">
              <a:avLst/>
            </a:prstGeom>
          </p:spPr>
        </p:pic>
      </p:grpSp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537931F-CCF0-7E00-5824-8AD8FB4DD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027"/>
          <a:stretch/>
        </p:blipFill>
        <p:spPr>
          <a:xfrm>
            <a:off x="10262088" y="1462089"/>
            <a:ext cx="1512421" cy="131462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199BD9E-B3A9-E762-25D7-D5F83C0C2D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 t="65198" r="8814" b="21997"/>
          <a:stretch/>
        </p:blipFill>
        <p:spPr>
          <a:xfrm>
            <a:off x="10139634" y="1214810"/>
            <a:ext cx="1753380" cy="1561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1A301E-673A-621D-F600-183B77F89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8358" r="17528"/>
          <a:stretch/>
        </p:blipFill>
        <p:spPr>
          <a:xfrm>
            <a:off x="9834893" y="2984471"/>
            <a:ext cx="2058120" cy="180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3" b="1">
                <a:solidFill>
                  <a:srgbClr val="021C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3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82600"/>
            <a:ext cx="10769600" cy="838200"/>
          </a:xfrm>
        </p:spPr>
        <p:txBody>
          <a:bodyPr/>
          <a:lstStyle>
            <a:lvl1pPr>
              <a:defRPr sz="3733" b="1">
                <a:solidFill>
                  <a:srgbClr val="021C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3" b="1">
                <a:solidFill>
                  <a:srgbClr val="021C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812800" y="6096000"/>
            <a:ext cx="9753600" cy="304800"/>
          </a:xfrm>
        </p:spPr>
        <p:txBody>
          <a:bodyPr/>
          <a:lstStyle>
            <a:lvl1pPr marL="0" indent="0" algn="l">
              <a:buNone/>
              <a:defRPr sz="1600" i="1" baseline="0">
                <a:solidFill>
                  <a:srgbClr val="C07C1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52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12075584" y="269716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668000" cy="914400"/>
          </a:xfrm>
        </p:spPr>
        <p:txBody>
          <a:bodyPr/>
          <a:lstStyle>
            <a:lvl1pPr>
              <a:defRPr sz="3733" b="1">
                <a:solidFill>
                  <a:srgbClr val="021C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4368800" y="1524001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24001"/>
            <a:ext cx="3534887" cy="41148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12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486FB4-AF20-64AF-CFDC-3DFD9D8218D0}"/>
              </a:ext>
            </a:extLst>
          </p:cNvPr>
          <p:cNvSpPr>
            <a:spLocks noGrp="1"/>
          </p:cNvSpPr>
          <p:nvPr userDrawn="1"/>
        </p:nvSpPr>
        <p:spPr bwMode="auto">
          <a:xfrm>
            <a:off x="258691" y="482600"/>
            <a:ext cx="8636000" cy="63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 b="1" i="0" kern="1200" spc="-90">
                <a:solidFill>
                  <a:srgbClr val="001478"/>
                </a:solidFill>
                <a:latin typeface="Times New Roman"/>
                <a:ea typeface="+mj-ea"/>
                <a:cs typeface="Times New Roman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715A35"/>
                </a:solidFill>
                <a:latin typeface="Times" pitchFamily="-65" charset="0"/>
              </a:defRPr>
            </a:lvl9pPr>
          </a:lstStyle>
          <a:p>
            <a:r>
              <a:rPr lang="en-US" sz="3733" dirty="0">
                <a:latin typeface="Arial"/>
                <a:cs typeface="Arial"/>
              </a:rPr>
              <a:t>Connect with the St. Louis Fed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C6FDD9-E8B6-72B6-35EB-A2D4ABC73F4F}"/>
              </a:ext>
            </a:extLst>
          </p:cNvPr>
          <p:cNvGrpSpPr/>
          <p:nvPr userDrawn="1"/>
        </p:nvGrpSpPr>
        <p:grpSpPr>
          <a:xfrm>
            <a:off x="6791548" y="4994212"/>
            <a:ext cx="5422408" cy="1363501"/>
            <a:chOff x="4947748" y="926697"/>
            <a:chExt cx="4066806" cy="102262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C0F790D-EF85-5BCF-0B9C-AF30C7C6F471}"/>
                </a:ext>
              </a:extLst>
            </p:cNvPr>
            <p:cNvSpPr/>
            <p:nvPr/>
          </p:nvSpPr>
          <p:spPr bwMode="auto">
            <a:xfrm>
              <a:off x="4947748" y="926697"/>
              <a:ext cx="4050339" cy="1022626"/>
            </a:xfrm>
            <a:prstGeom prst="rect">
              <a:avLst/>
            </a:prstGeom>
            <a:solidFill>
              <a:srgbClr val="D4E1EB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0853D7-E2B6-0594-F71B-25AB4AF14F72}"/>
                </a:ext>
              </a:extLst>
            </p:cNvPr>
            <p:cNvSpPr txBox="1"/>
            <p:nvPr/>
          </p:nvSpPr>
          <p:spPr>
            <a:xfrm>
              <a:off x="6022381" y="1040654"/>
              <a:ext cx="2992173" cy="609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533"/>
                </a:spcAft>
                <a:buSzPct val="125000"/>
              </a:pPr>
              <a:r>
                <a:rPr lang="en-US" sz="2400" b="1" spc="-53" dirty="0">
                  <a:solidFill>
                    <a:srgbClr val="0070C0"/>
                  </a:solidFill>
                  <a:latin typeface="Arial"/>
                  <a:ea typeface="+mn-ea"/>
                  <a:cs typeface="Arial"/>
                </a:rPr>
                <a:t>Subscribe to email alerts: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SzPts val="1000"/>
                <a:tabLst>
                  <a:tab pos="609585" algn="l"/>
                </a:tabLst>
              </a:pPr>
              <a:r>
                <a:rPr lang="en-US" sz="1867" spc="-27" dirty="0">
                  <a:latin typeface="Arial" panose="020B0604020202020204" pitchFamily="34" charset="0"/>
                </a:rPr>
                <a:t>Get timely info direct to your inbox </a:t>
              </a:r>
              <a:endParaRPr lang="en-US" sz="1867" spc="-13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58CDB22-D0DC-7E0F-68BE-4035B77D799C}"/>
              </a:ext>
            </a:extLst>
          </p:cNvPr>
          <p:cNvSpPr txBox="1"/>
          <p:nvPr userDrawn="1"/>
        </p:nvSpPr>
        <p:spPr>
          <a:xfrm>
            <a:off x="1562115" y="2066255"/>
            <a:ext cx="5207476" cy="4022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200"/>
              </a:spcBef>
              <a:spcAft>
                <a:spcPts val="400"/>
              </a:spcAft>
              <a:buSzPts val="1000"/>
              <a:tabLst>
                <a:tab pos="609585" algn="l"/>
              </a:tabLst>
            </a:pPr>
            <a:r>
              <a:rPr lang="en-US" sz="2067" spc="-27" dirty="0">
                <a:latin typeface="Arial" panose="020B0604020202020204" pitchFamily="34" charset="0"/>
              </a:rPr>
              <a:t>Research and analysis from </a:t>
            </a:r>
            <a:r>
              <a:rPr lang="en-US" sz="2067" spc="-27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experts, </a:t>
            </a:r>
            <a:br>
              <a:rPr lang="en-US" sz="2067" spc="-27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2067" spc="-27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including President Jim Bullard</a:t>
            </a:r>
            <a:endParaRPr lang="en-US" sz="2067" b="1" spc="-27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3200"/>
              </a:spcBef>
              <a:spcAft>
                <a:spcPts val="400"/>
              </a:spcAft>
              <a:buSzPts val="1000"/>
              <a:tabLst>
                <a:tab pos="609585" algn="l"/>
              </a:tabLst>
            </a:pPr>
            <a:r>
              <a:rPr lang="en-US" sz="2067" spc="-13" dirty="0">
                <a:latin typeface="Arial" panose="020B0604020202020204" pitchFamily="34" charset="0"/>
                <a:ea typeface="Calibri" panose="020F0502020204030204" pitchFamily="34" charset="0"/>
              </a:rPr>
              <a:t>Aw</a:t>
            </a:r>
            <a:r>
              <a:rPr lang="en-US" sz="20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ard-winning, free economic education resources for all learners</a:t>
            </a:r>
          </a:p>
          <a:p>
            <a:pPr>
              <a:spcBef>
                <a:spcPts val="3200"/>
              </a:spcBef>
              <a:spcAft>
                <a:spcPts val="400"/>
              </a:spcAft>
              <a:buSzPts val="1000"/>
              <a:tabLst>
                <a:tab pos="609585" algn="l"/>
              </a:tabLst>
            </a:pPr>
            <a:r>
              <a:rPr lang="en-US" sz="20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FRED</a:t>
            </a:r>
            <a:r>
              <a:rPr lang="en-US" sz="2067" spc="-13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®</a:t>
            </a:r>
            <a:r>
              <a:rPr lang="en-US" sz="20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US" sz="2067" b="1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trusted source for timely economic data</a:t>
            </a:r>
            <a:endParaRPr lang="en-US" sz="2067" b="1" spc="-13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R="0" lvl="0">
              <a:spcBef>
                <a:spcPts val="3200"/>
              </a:spcBef>
              <a:spcAft>
                <a:spcPts val="0"/>
              </a:spcAft>
              <a:buSzPts val="1000"/>
              <a:tabLst>
                <a:tab pos="609585" algn="l"/>
              </a:tabLst>
            </a:pPr>
            <a:r>
              <a:rPr lang="en-US" sz="2067" spc="-13" dirty="0">
                <a:latin typeface="Arial" panose="020B0604020202020204" pitchFamily="34" charset="0"/>
                <a:ea typeface="Calibri" panose="020F0502020204030204" pitchFamily="34" charset="0"/>
              </a:rPr>
              <a:t>Community development tools that support </a:t>
            </a:r>
            <a:r>
              <a:rPr lang="en-US" sz="20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 economy </a:t>
            </a:r>
            <a:r>
              <a:rPr lang="en-US" sz="2067" spc="-13" dirty="0">
                <a:latin typeface="Arial" panose="020B0604020202020204" pitchFamily="34" charset="0"/>
                <a:ea typeface="Calibri" panose="020F0502020204030204" pitchFamily="34" charset="0"/>
              </a:rPr>
              <a:t>in which </a:t>
            </a:r>
            <a:r>
              <a:rPr lang="en-US" sz="2067" spc="-13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 can benefit</a:t>
            </a:r>
            <a:endParaRPr lang="en-US" sz="2067" spc="-13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F79624-F374-238A-752C-2A5F9F42FCEC}"/>
              </a:ext>
            </a:extLst>
          </p:cNvPr>
          <p:cNvGrpSpPr/>
          <p:nvPr userDrawn="1"/>
        </p:nvGrpSpPr>
        <p:grpSpPr>
          <a:xfrm>
            <a:off x="6791549" y="1197122"/>
            <a:ext cx="5399609" cy="1561908"/>
            <a:chOff x="5093661" y="1806694"/>
            <a:chExt cx="4049707" cy="117143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7DB4DD9-E71F-3CEB-566D-0F72EA433CB9}"/>
                </a:ext>
              </a:extLst>
            </p:cNvPr>
            <p:cNvSpPr/>
            <p:nvPr/>
          </p:nvSpPr>
          <p:spPr bwMode="auto">
            <a:xfrm>
              <a:off x="5093661" y="2004844"/>
              <a:ext cx="4049707" cy="973281"/>
            </a:xfrm>
            <a:prstGeom prst="rect">
              <a:avLst/>
            </a:prstGeom>
            <a:solidFill>
              <a:srgbClr val="D4E1EB">
                <a:alpha val="49957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002970-EAD0-A3F6-6EAC-A968E0AE2112}"/>
                </a:ext>
              </a:extLst>
            </p:cNvPr>
            <p:cNvGrpSpPr/>
            <p:nvPr/>
          </p:nvGrpSpPr>
          <p:grpSpPr>
            <a:xfrm>
              <a:off x="7754274" y="1806694"/>
              <a:ext cx="1315035" cy="1171431"/>
              <a:chOff x="3139119" y="3321070"/>
              <a:chExt cx="1635933" cy="1457286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26501D7-7B62-6359-CD16-A26F2E05F2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754" t="65198" r="8814" b="21997"/>
              <a:stretch/>
            </p:blipFill>
            <p:spPr>
              <a:xfrm>
                <a:off x="3139119" y="3321070"/>
                <a:ext cx="1635933" cy="1457286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011AD72-AE94-907F-BC06-EB5EFE7526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39" t="-530" r="232" b="18554"/>
              <a:stretch/>
            </p:blipFill>
            <p:spPr>
              <a:xfrm>
                <a:off x="3283264" y="3654886"/>
                <a:ext cx="1347641" cy="1053318"/>
              </a:xfrm>
              <a:prstGeom prst="rect">
                <a:avLst/>
              </a:prstGeom>
            </p:spPr>
          </p:pic>
          <p:pic>
            <p:nvPicPr>
              <p:cNvPr id="61" name="Picture 6" descr="Who Made That Twitter Bird? - The New York Times">
                <a:extLst>
                  <a:ext uri="{FF2B5EF4-FFF2-40B4-BE49-F238E27FC236}">
                    <a16:creationId xmlns:a16="http://schemas.microsoft.com/office/drawing/2014/main" id="{D0F48DB1-574C-832F-36ED-C527F095FD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44" r="13020"/>
              <a:stretch/>
            </p:blipFill>
            <p:spPr bwMode="auto">
              <a:xfrm>
                <a:off x="3305378" y="3656487"/>
                <a:ext cx="155561" cy="149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579C092-292C-B829-6F5D-893A1C18F072}"/>
                </a:ext>
              </a:extLst>
            </p:cNvPr>
            <p:cNvSpPr txBox="1"/>
            <p:nvPr/>
          </p:nvSpPr>
          <p:spPr>
            <a:xfrm>
              <a:off x="5241020" y="2072625"/>
              <a:ext cx="2859996" cy="825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533"/>
                </a:spcAft>
                <a:buSzPct val="125000"/>
              </a:pPr>
              <a:r>
                <a:rPr lang="en-US" sz="2400" b="1" spc="-53" dirty="0">
                  <a:solidFill>
                    <a:srgbClr val="0070C0"/>
                  </a:solidFill>
                  <a:latin typeface="Arial"/>
                  <a:ea typeface="+mn-ea"/>
                  <a:cs typeface="Arial"/>
                </a:rPr>
                <a:t>Follow us on social: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SzPts val="1000"/>
                <a:tabLst>
                  <a:tab pos="609585" algn="l"/>
                </a:tabLst>
              </a:pPr>
              <a:r>
                <a:rPr lang="en-US" sz="1867" spc="-27" dirty="0">
                  <a:latin typeface="Arial" panose="020B0604020202020204" pitchFamily="34" charset="0"/>
                </a:rPr>
                <a:t>Catch </a:t>
              </a:r>
              <a:r>
                <a:rPr lang="en-US" sz="1867" spc="-27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</a:rPr>
                <a:t>@stlouisfed </a:t>
              </a:r>
              <a:r>
                <a:rPr lang="en-US" sz="1867" spc="-27" dirty="0">
                  <a:latin typeface="Arial" panose="020B0604020202020204" pitchFamily="34" charset="0"/>
                </a:rPr>
                <a:t>on Twitter, LinkedIn, Instagram and more</a:t>
              </a:r>
              <a:endParaRPr lang="en-US" sz="1867" spc="-13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7E1D852-EDA7-5B87-068C-70779CB8B241}"/>
              </a:ext>
            </a:extLst>
          </p:cNvPr>
          <p:cNvSpPr txBox="1"/>
          <p:nvPr userDrawn="1"/>
        </p:nvSpPr>
        <p:spPr>
          <a:xfrm>
            <a:off x="318160" y="1332256"/>
            <a:ext cx="5777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533"/>
              </a:spcAft>
              <a:buSzPct val="125000"/>
            </a:pPr>
            <a:r>
              <a:rPr lang="en-US" sz="2400" b="1" spc="-53" dirty="0">
                <a:solidFill>
                  <a:srgbClr val="0070C0"/>
                </a:solidFill>
                <a:latin typeface="Arial"/>
                <a:ea typeface="+mn-ea"/>
                <a:cs typeface="Arial"/>
              </a:rPr>
              <a:t>Visit stlouisfed.org for: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E8FAAD1-129C-2A17-7600-FB244DEFB5B4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708566" y="3017227"/>
            <a:ext cx="420464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353DB8F-0882-3FB6-8E80-BCF3C3768E1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708566" y="4077539"/>
            <a:ext cx="420464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E514ACF-4981-E263-1434-D8B3F864613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708566" y="5146155"/>
            <a:ext cx="417317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A99EED57-DB7B-C2AD-C0F0-7D41321449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9119" y="1986701"/>
            <a:ext cx="1051116" cy="80085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52E32D3-DFAA-397C-60E4-6ABF332711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6853" y="4188585"/>
            <a:ext cx="821895" cy="8092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28D2C4-B3B2-32B6-C462-FB8DA1EB90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5177" y="3025253"/>
            <a:ext cx="803072" cy="9285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FAEAFDF-DDEB-7592-A92B-1332664F696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2686" y="5260008"/>
            <a:ext cx="1100989" cy="78292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AD0B9EDC-DE18-7FE0-4AEB-60FB4B0A000A}"/>
              </a:ext>
            </a:extLst>
          </p:cNvPr>
          <p:cNvSpPr/>
          <p:nvPr userDrawn="1"/>
        </p:nvSpPr>
        <p:spPr bwMode="auto">
          <a:xfrm>
            <a:off x="6799577" y="2764526"/>
            <a:ext cx="5392423" cy="22276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7D3B349-2D90-829F-A8C4-FCB0DBCF4ADA}"/>
              </a:ext>
            </a:extLst>
          </p:cNvPr>
          <p:cNvSpPr txBox="1"/>
          <p:nvPr userDrawn="1"/>
        </p:nvSpPr>
        <p:spPr>
          <a:xfrm>
            <a:off x="6981752" y="2887555"/>
            <a:ext cx="3357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1600"/>
              </a:spcAft>
              <a:buSzPct val="125000"/>
            </a:pPr>
            <a:r>
              <a:rPr lang="en-US" sz="2400" b="1" spc="-67" dirty="0">
                <a:solidFill>
                  <a:srgbClr val="FFC000"/>
                </a:solidFill>
                <a:latin typeface="Arial"/>
                <a:ea typeface="+mn-ea"/>
                <a:cs typeface="Arial"/>
              </a:rPr>
              <a:t>Explore the </a:t>
            </a:r>
            <a:br>
              <a:rPr lang="en-US" sz="2400" b="1" spc="-67" dirty="0">
                <a:solidFill>
                  <a:srgbClr val="FFC000"/>
                </a:solidFill>
                <a:latin typeface="Arial"/>
                <a:ea typeface="+mn-ea"/>
                <a:cs typeface="Arial"/>
              </a:rPr>
            </a:br>
            <a:r>
              <a:rPr lang="en-US" sz="2400" b="1" spc="-67" dirty="0">
                <a:solidFill>
                  <a:srgbClr val="FFC000"/>
                </a:solidFill>
                <a:latin typeface="Arial"/>
                <a:ea typeface="+mn-ea"/>
                <a:cs typeface="Arial"/>
              </a:rPr>
              <a:t>Economy Museum:</a:t>
            </a:r>
            <a:endParaRPr lang="en-US" sz="2400" spc="-67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2" name="Picture 71" descr="Qr code&#10;&#10;Description automatically generated">
            <a:extLst>
              <a:ext uri="{FF2B5EF4-FFF2-40B4-BE49-F238E27FC236}">
                <a16:creationId xmlns:a16="http://schemas.microsoft.com/office/drawing/2014/main" id="{E8E8EC8C-75BC-F367-7AA4-67313D46AE7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018109" y="5118475"/>
            <a:ext cx="1097280" cy="1097280"/>
          </a:xfrm>
          <a:prstGeom prst="rect">
            <a:avLst/>
          </a:prstGeom>
        </p:spPr>
      </p:pic>
      <p:pic>
        <p:nvPicPr>
          <p:cNvPr id="73" name="Picture 2" descr="Four young adults enthusiastically interact with exhibit.">
            <a:extLst>
              <a:ext uri="{FF2B5EF4-FFF2-40B4-BE49-F238E27FC236}">
                <a16:creationId xmlns:a16="http://schemas.microsoft.com/office/drawing/2014/main" id="{EEC9C82E-4E8F-F576-CADD-CD16B7EF26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r="18546"/>
          <a:stretch/>
        </p:blipFill>
        <p:spPr bwMode="auto">
          <a:xfrm>
            <a:off x="9945512" y="2967755"/>
            <a:ext cx="2058120" cy="17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6B9EBF0-1521-5A8E-BE3A-434D8CAAE588}"/>
              </a:ext>
            </a:extLst>
          </p:cNvPr>
          <p:cNvSpPr txBox="1"/>
          <p:nvPr userDrawn="1"/>
        </p:nvSpPr>
        <p:spPr>
          <a:xfrm>
            <a:off x="6981753" y="3671529"/>
            <a:ext cx="3441580" cy="1046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67" spc="-40" dirty="0">
                <a:solidFill>
                  <a:schemeClr val="bg1"/>
                </a:solidFill>
                <a:latin typeface="Arial" panose="020B0604020202020204" pitchFamily="34" charset="0"/>
              </a:rPr>
              <a:t>Learn about money, </a:t>
            </a:r>
            <a:br>
              <a:rPr lang="en-US" sz="2067" spc="-4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067" spc="-40" dirty="0">
                <a:solidFill>
                  <a:schemeClr val="bg1"/>
                </a:solidFill>
                <a:latin typeface="Arial" panose="020B0604020202020204" pitchFamily="34" charset="0"/>
              </a:rPr>
              <a:t>history and </a:t>
            </a:r>
            <a:r>
              <a:rPr lang="en-US" sz="2067" spc="-53" dirty="0">
                <a:solidFill>
                  <a:schemeClr val="bg1"/>
                </a:solidFill>
                <a:latin typeface="Arial" panose="020B0604020202020204" pitchFamily="34" charset="0"/>
              </a:rPr>
              <a:t>economics</a:t>
            </a:r>
            <a:br>
              <a:rPr lang="en-US" sz="2067" spc="-53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2067" spc="-53" dirty="0">
                <a:solidFill>
                  <a:schemeClr val="bg1"/>
                </a:solidFill>
                <a:latin typeface="Arial" panose="020B0604020202020204" pitchFamily="34" charset="0"/>
              </a:rPr>
              <a:t>in person or online</a:t>
            </a:r>
          </a:p>
        </p:txBody>
      </p:sp>
    </p:spTree>
    <p:extLst>
      <p:ext uri="{BB962C8B-B14F-4D97-AF65-F5344CB8AC3E}">
        <p14:creationId xmlns:p14="http://schemas.microsoft.com/office/powerpoint/2010/main" val="23504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096001"/>
            <a:ext cx="12192000" cy="7773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1751" y="87471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704851" y="-539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84034" y="-24161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073900" y="-237807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-996951" y="37624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Times" pitchFamily="-65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54400" y="1270000"/>
            <a:ext cx="8128000" cy="3073400"/>
          </a:xfrm>
        </p:spPr>
        <p:txBody>
          <a:bodyPr/>
          <a:lstStyle>
            <a:lvl1pPr algn="l">
              <a:defRPr sz="4800" b="1">
                <a:solidFill>
                  <a:srgbClr val="021C6E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454400" y="4648201"/>
            <a:ext cx="7416800" cy="162559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667" baseline="0">
                <a:solidFill>
                  <a:srgbClr val="606060"/>
                </a:solidFill>
              </a:defRPr>
            </a:lvl1pPr>
            <a:lvl2pPr marL="60958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3556000" y="4495800"/>
            <a:ext cx="8636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 userDrawn="1"/>
        </p:nvSpPr>
        <p:spPr bwMode="auto">
          <a:xfrm>
            <a:off x="0" y="0"/>
            <a:ext cx="2540000" cy="5969000"/>
          </a:xfrm>
          <a:prstGeom prst="rect">
            <a:avLst/>
          </a:prstGeom>
          <a:solidFill>
            <a:srgbClr val="0224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7" name="Picture 16" descr="indoor banner sample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2"/>
          <a:stretch/>
        </p:blipFill>
        <p:spPr>
          <a:xfrm>
            <a:off x="0" y="5948961"/>
            <a:ext cx="2540000" cy="923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C9B737-3F48-634D-9013-DC00288F1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85801"/>
            <a:ext cx="2540000" cy="28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4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75401"/>
            <a:ext cx="12192000" cy="508000"/>
          </a:xfrm>
          <a:prstGeom prst="rect">
            <a:avLst/>
          </a:prstGeom>
          <a:solidFill>
            <a:srgbClr val="0224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lt1"/>
              </a:solidFill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769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457200"/>
            <a:ext cx="1076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80800" y="6416675"/>
            <a:ext cx="7112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Times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9pPr>
          </a:lstStyle>
          <a:p>
            <a:fld id="{1BA91BC2-D90A-5545-8384-32454DB790CB}" type="slidenum">
              <a:rPr lang="en-US" sz="1200" smtClean="0">
                <a:latin typeface="Calibri"/>
                <a:cs typeface="Calibri"/>
              </a:rPr>
              <a:pPr/>
              <a:t>‹#›</a:t>
            </a:fld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2" name="Picture 1" descr="footer-trans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r="40170"/>
          <a:stretch/>
        </p:blipFill>
        <p:spPr>
          <a:xfrm>
            <a:off x="508000" y="6411467"/>
            <a:ext cx="6565064" cy="471932"/>
          </a:xfrm>
          <a:prstGeom prst="rect">
            <a:avLst/>
          </a:prstGeom>
        </p:spPr>
      </p:pic>
      <p:sp>
        <p:nvSpPr>
          <p:cNvPr id="3" name="MSIPCMContentMarking" descr="{&quot;HashCode&quot;:320688167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4DB71784-FFF2-D17D-0111-6430E58A73E8}"/>
              </a:ext>
            </a:extLst>
          </p:cNvPr>
          <p:cNvSpPr txBox="1"/>
          <p:nvPr userDrawn="1"/>
        </p:nvSpPr>
        <p:spPr>
          <a:xfrm>
            <a:off x="0" y="0"/>
            <a:ext cx="2204311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NONCONFIDENTIAL // EXTERNAL</a:t>
            </a:r>
          </a:p>
        </p:txBody>
      </p:sp>
    </p:spTree>
    <p:extLst>
      <p:ext uri="{BB962C8B-B14F-4D97-AF65-F5344CB8AC3E}">
        <p14:creationId xmlns:p14="http://schemas.microsoft.com/office/powerpoint/2010/main" val="101160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</p:sldLayoutIdLst>
  <p:hf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733" b="1" kern="1200" spc="-120">
          <a:solidFill>
            <a:srgbClr val="021C6E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9pPr>
    </p:titleStyle>
    <p:bodyStyle>
      <a:lvl1pPr marL="341367" indent="-341367" algn="l" rtl="0" eaLnBrk="1" fontAlgn="base" hangingPunct="1">
        <a:spcBef>
          <a:spcPts val="0"/>
        </a:spcBef>
        <a:spcAft>
          <a:spcPts val="1600"/>
        </a:spcAft>
        <a:buSzPct val="125000"/>
        <a:buFont typeface="Arial"/>
        <a:buChar char="•"/>
        <a:defRPr sz="2667">
          <a:solidFill>
            <a:schemeClr val="tx1"/>
          </a:solidFill>
          <a:latin typeface="Arial"/>
          <a:ea typeface="+mn-ea"/>
          <a:cs typeface="Arial"/>
        </a:defRPr>
      </a:lvl1pPr>
      <a:lvl2pPr marL="865610" indent="-377943" algn="l" rtl="0" eaLnBrk="1" fontAlgn="base" hangingPunct="1">
        <a:spcBef>
          <a:spcPts val="0"/>
        </a:spcBef>
        <a:spcAft>
          <a:spcPts val="1600"/>
        </a:spcAft>
        <a:buClr>
          <a:schemeClr val="tx1"/>
        </a:buClr>
        <a:buSzPct val="90000"/>
        <a:buFont typeface="Lucida Grande"/>
        <a:buChar char="−"/>
        <a:defRPr sz="24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715A35"/>
        </a:buClr>
        <a:buFont typeface="Times"/>
        <a:buChar char="•"/>
        <a:defRPr sz="2133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Lucida Grande"/>
        <a:buChar char="−"/>
        <a:defRPr sz="1867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6375400"/>
            <a:ext cx="12192000" cy="482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184" y="1701800"/>
            <a:ext cx="1142365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184" y="495300"/>
            <a:ext cx="114236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176000" y="6416675"/>
            <a:ext cx="7112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Times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ＭＳ Ｐゴシック"/>
                <a:cs typeface="ＭＳ Ｐゴシック"/>
              </a:defRPr>
            </a:lvl9pPr>
          </a:lstStyle>
          <a:p>
            <a:pPr algn="r"/>
            <a:fld id="{51221C86-548F-ED48-B57A-2AF14FA05D94}" type="slidenum">
              <a:rPr lang="en-US" sz="1067" smtClean="0">
                <a:latin typeface="Arial"/>
                <a:cs typeface="Arial"/>
              </a:rPr>
              <a:pPr algn="r"/>
              <a:t>‹#›</a:t>
            </a:fld>
            <a:endParaRPr lang="en-US" sz="1067" dirty="0">
              <a:latin typeface="Arial"/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1ADF4-2292-23AD-690B-C06891444CA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4800" y="6521026"/>
            <a:ext cx="6463464" cy="2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3" b="1" kern="1200" spc="-120">
          <a:solidFill>
            <a:schemeClr val="tx2"/>
          </a:solidFill>
          <a:latin typeface="Arial"/>
          <a:ea typeface="+mj-ea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rgbClr val="715A35"/>
          </a:solidFill>
          <a:latin typeface="Times" pitchFamily="-65" charset="0"/>
        </a:defRPr>
      </a:lvl9pPr>
    </p:titleStyle>
    <p:bodyStyle>
      <a:lvl1pPr marL="341367" indent="-341367" algn="l" rtl="0" eaLnBrk="1" fontAlgn="base" hangingPunct="1">
        <a:spcBef>
          <a:spcPts val="0"/>
        </a:spcBef>
        <a:spcAft>
          <a:spcPts val="1600"/>
        </a:spcAft>
        <a:buClr>
          <a:schemeClr val="tx1"/>
        </a:buClr>
        <a:buSzPct val="125000"/>
        <a:buFont typeface="Arial"/>
        <a:buChar char="•"/>
        <a:defRPr sz="2667">
          <a:solidFill>
            <a:schemeClr val="tx1"/>
          </a:solidFill>
          <a:latin typeface="Arial"/>
          <a:ea typeface="+mn-ea"/>
          <a:cs typeface="Arial"/>
        </a:defRPr>
      </a:lvl1pPr>
      <a:lvl2pPr marL="865610" indent="-377943" algn="l" rtl="0" eaLnBrk="1" fontAlgn="base" hangingPunct="1">
        <a:spcBef>
          <a:spcPts val="0"/>
        </a:spcBef>
        <a:spcAft>
          <a:spcPts val="1600"/>
        </a:spcAft>
        <a:buClr>
          <a:schemeClr val="tx1"/>
        </a:buClr>
        <a:buSzPct val="90000"/>
        <a:buFont typeface="Lucida Grande"/>
        <a:buChar char="−"/>
        <a:defRPr sz="24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/>
        <a:buChar char="•"/>
        <a:defRPr sz="2133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Lucida Grande"/>
        <a:buChar char="−"/>
        <a:defRPr sz="1867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867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defRPr sz="18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3104">
          <p15:clr>
            <a:srgbClr val="F26B43"/>
          </p15:clr>
        </p15:guide>
        <p15:guide id="3" pos="218">
          <p15:clr>
            <a:srgbClr val="F26B43"/>
          </p15:clr>
        </p15:guide>
        <p15:guide id="4" pos="5541">
          <p15:clr>
            <a:srgbClr val="F26B43"/>
          </p15:clr>
        </p15:guide>
        <p15:guide id="5" orient="horz" pos="225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orient="horz" pos="1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louisfed.org/community-development/child-care-economic-impact" TargetMode="External"/><Relationship Id="rId13" Type="http://schemas.openxmlformats.org/officeDocument/2006/relationships/hyperlink" Target="https://www.r-project.org/" TargetMode="External"/><Relationship Id="rId3" Type="http://schemas.openxmlformats.org/officeDocument/2006/relationships/hyperlink" Target="https://childcaredeserts.org/2018/?state=MO" TargetMode="External"/><Relationship Id="rId7" Type="http://schemas.openxmlformats.org/officeDocument/2006/relationships/hyperlink" Target="https://www.federalreserve.gov/publications/2021-november-consumer-community-context.htm" TargetMode="External"/><Relationship Id="rId12" Type="http://schemas.openxmlformats.org/officeDocument/2006/relationships/hyperlink" Target="https://www.theglobaleconomy.com/rankings/female_labor_force_participation/OECD/" TargetMode="External"/><Relationship Id="rId2" Type="http://schemas.openxmlformats.org/officeDocument/2006/relationships/hyperlink" Target="https://www.federalreserve.gov/econres/scfindex.ht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red.stlouisfed.org/" TargetMode="External"/><Relationship Id="rId11" Type="http://schemas.openxmlformats.org/officeDocument/2006/relationships/hyperlink" Target="https://www.stlouisfed.org/open-vault/2022/jul/benefits-of-supporting-working-moms" TargetMode="External"/><Relationship Id="rId5" Type="http://schemas.openxmlformats.org/officeDocument/2006/relationships/hyperlink" Target="https://fedcommunities.org/data/closethegaps/" TargetMode="External"/><Relationship Id="rId10" Type="http://schemas.openxmlformats.org/officeDocument/2006/relationships/hyperlink" Target="https://www.stlouisfed.org/open-vault/2021/september/gender-wealth-gaps-us-benefits-of-closing-them" TargetMode="External"/><Relationship Id="rId4" Type="http://schemas.openxmlformats.org/officeDocument/2006/relationships/hyperlink" Target="https://fedcommunities.org/benefits-supporting-working-moms/" TargetMode="External"/><Relationship Id="rId9" Type="http://schemas.openxmlformats.org/officeDocument/2006/relationships/hyperlink" Target="https://www.stlouisfed.org/on-the-economy/2022/may/single-mothers-slim-financial-cushion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community-development/child-care-economic-impac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community-development/child-care-economic-impac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400" y="1270000"/>
            <a:ext cx="7393709" cy="3073400"/>
          </a:xfrm>
        </p:spPr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Women in the Economy: An Underleveraged Powerhouse and Why it Matters to Businesses </a:t>
            </a:r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 Communities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54399" y="4648201"/>
            <a:ext cx="8127999" cy="21009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Ana H. Kent, Ph.D.</a:t>
            </a:r>
          </a:p>
          <a:p>
            <a:r>
              <a:rPr lang="en-US" dirty="0"/>
              <a:t>Senior Researcher</a:t>
            </a:r>
          </a:p>
          <a:p>
            <a:r>
              <a:rPr lang="en-US" dirty="0"/>
              <a:t>Institute for Economic Equity</a:t>
            </a:r>
          </a:p>
          <a:p>
            <a:endParaRPr lang="en-US" dirty="0"/>
          </a:p>
          <a:p>
            <a:r>
              <a:rPr lang="en-US" sz="1400" dirty="0"/>
              <a:t>*These are my own views and not necessarily those of the Federal Reserve Bank of St. Louis, the Federal Reserve System, or the Board of Governors.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FB4C7A-CBB3-4B38-B16E-06F795E7BBCB}"/>
              </a:ext>
            </a:extLst>
          </p:cNvPr>
          <p:cNvSpPr/>
          <p:nvPr/>
        </p:nvSpPr>
        <p:spPr>
          <a:xfrm>
            <a:off x="2555310" y="25052"/>
            <a:ext cx="701457" cy="413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AA1F9-A638-4891-BE0C-651531CA4A67}"/>
              </a:ext>
            </a:extLst>
          </p:cNvPr>
          <p:cNvSpPr txBox="1"/>
          <p:nvPr/>
        </p:nvSpPr>
        <p:spPr>
          <a:xfrm>
            <a:off x="8396237" y="3849469"/>
            <a:ext cx="372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Women’s Foundation of St. Louis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April 25,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F97DB-77CD-3DD7-3B46-4A668375C897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1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D4BE43-0895-A779-8996-B2238B81F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Current Economic Gaps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B1FBDE-8BF9-747A-9ED4-B1CBBBFFD3EE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A36D1-45BC-B7EB-A363-6B59FBDC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Gaps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7692BE-5248-1E6E-D0BF-7E46BB5218EF}"/>
              </a:ext>
            </a:extLst>
          </p:cNvPr>
          <p:cNvGrpSpPr/>
          <p:nvPr/>
        </p:nvGrpSpPr>
        <p:grpSpPr>
          <a:xfrm>
            <a:off x="461433" y="1587500"/>
            <a:ext cx="11265347" cy="4038600"/>
            <a:chOff x="346075" y="1371600"/>
            <a:chExt cx="8449010" cy="30289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96626B9-7850-4D37-C076-A6D12F69401A}"/>
                </a:ext>
              </a:extLst>
            </p:cNvPr>
            <p:cNvSpPr/>
            <p:nvPr/>
          </p:nvSpPr>
          <p:spPr bwMode="auto">
            <a:xfrm>
              <a:off x="346075" y="1371600"/>
              <a:ext cx="2016125" cy="3028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latin typeface="Times" pitchFamily="-65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89A7ED-B234-5058-8563-7BA6409DE4EC}"/>
                </a:ext>
              </a:extLst>
            </p:cNvPr>
            <p:cNvSpPr/>
            <p:nvPr/>
          </p:nvSpPr>
          <p:spPr bwMode="auto">
            <a:xfrm>
              <a:off x="2490370" y="1371600"/>
              <a:ext cx="2016125" cy="3028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latin typeface="Times" pitchFamily="-65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76ABD8-889E-071C-6649-846B558961F4}"/>
                </a:ext>
              </a:extLst>
            </p:cNvPr>
            <p:cNvSpPr/>
            <p:nvPr/>
          </p:nvSpPr>
          <p:spPr bwMode="auto">
            <a:xfrm>
              <a:off x="4634665" y="1371600"/>
              <a:ext cx="2016125" cy="3028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latin typeface="Times" pitchFamily="-65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6B21A4-7BC5-9C34-6409-1F3F04CE0336}"/>
                </a:ext>
              </a:extLst>
            </p:cNvPr>
            <p:cNvSpPr/>
            <p:nvPr/>
          </p:nvSpPr>
          <p:spPr bwMode="auto">
            <a:xfrm>
              <a:off x="6778960" y="1371600"/>
              <a:ext cx="2016125" cy="3028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latin typeface="Times" pitchFamily="-65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E8A3D2-17D4-BF62-4BC9-6B53B47A01DF}"/>
              </a:ext>
            </a:extLst>
          </p:cNvPr>
          <p:cNvSpPr txBox="1"/>
          <p:nvPr/>
        </p:nvSpPr>
        <p:spPr>
          <a:xfrm>
            <a:off x="718717" y="2449751"/>
            <a:ext cx="2173599" cy="266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133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 Gap</a:t>
            </a:r>
          </a:p>
          <a:p>
            <a:pPr algn="ctr">
              <a:spcAft>
                <a:spcPts val="800"/>
              </a:spcAf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$0.82/$1</a:t>
            </a:r>
          </a:p>
          <a:p>
            <a:pPr algn="ctr">
              <a:spcAft>
                <a:spcPts val="800"/>
              </a:spcAft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19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Mothers earn $0.75/$1 earned by fathers </a:t>
            </a:r>
          </a:p>
          <a:p>
            <a:pPr marL="37719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Women in STL metro earned 78 cents per $</a:t>
            </a:r>
            <a:r>
              <a:rPr lang="en-US" sz="18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25FBAE-4C2C-C905-C1BE-7AE94A24B20A}"/>
              </a:ext>
            </a:extLst>
          </p:cNvPr>
          <p:cNvSpPr txBox="1"/>
          <p:nvPr/>
        </p:nvSpPr>
        <p:spPr>
          <a:xfrm>
            <a:off x="3607691" y="2449751"/>
            <a:ext cx="2173599" cy="264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133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Financially Insecure</a:t>
            </a:r>
          </a:p>
          <a:p>
            <a:pPr algn="ctr">
              <a:spcAft>
                <a:spcPts val="800"/>
              </a:spcAft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/>
              <a:t>39% of women wouldn’t have been able to handle a $400 emergency expense with cash or its equivalent in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4ED66A-87BF-DE20-F186-0428F7B356A1}"/>
              </a:ext>
            </a:extLst>
          </p:cNvPr>
          <p:cNvSpPr txBox="1"/>
          <p:nvPr/>
        </p:nvSpPr>
        <p:spPr>
          <a:xfrm>
            <a:off x="6443655" y="2449751"/>
            <a:ext cx="2173599" cy="2574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133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Low-Wage, Low-Benefit</a:t>
            </a:r>
          </a:p>
          <a:p>
            <a:endParaRPr lang="en-US" sz="1600" dirty="0"/>
          </a:p>
          <a:p>
            <a:r>
              <a:rPr lang="en-US" sz="1600" dirty="0"/>
              <a:t>Women are overrepresented in low-wage jobs with less access to wealth-building workplace benefits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BD2774-5A5E-1B8D-60E0-47A7B91AF3C1}"/>
              </a:ext>
            </a:extLst>
          </p:cNvPr>
          <p:cNvSpPr txBox="1"/>
          <p:nvPr/>
        </p:nvSpPr>
        <p:spPr>
          <a:xfrm>
            <a:off x="9306126" y="2449751"/>
            <a:ext cx="2173599" cy="2297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133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Free Time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/>
              <a:t>Working mothers spend more time doing household- and childcare-related activities than fathers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0F2AA-DECD-F8E0-6028-E3E343B4CB68}"/>
              </a:ext>
            </a:extLst>
          </p:cNvPr>
          <p:cNvSpPr txBox="1"/>
          <p:nvPr/>
        </p:nvSpPr>
        <p:spPr>
          <a:xfrm>
            <a:off x="7391400" y="6467475"/>
            <a:ext cx="3790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Sources: Pew, (National Women’s Law Center)</a:t>
            </a:r>
          </a:p>
        </p:txBody>
      </p:sp>
      <p:pic>
        <p:nvPicPr>
          <p:cNvPr id="12" name="Graphic 11" descr="Coins outline">
            <a:extLst>
              <a:ext uri="{FF2B5EF4-FFF2-40B4-BE49-F238E27FC236}">
                <a16:creationId xmlns:a16="http://schemas.microsoft.com/office/drawing/2014/main" id="{0F725406-83CF-F80A-346C-E3CDEB5B4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8730" y="4954022"/>
            <a:ext cx="1149753" cy="1149753"/>
          </a:xfrm>
          <a:prstGeom prst="rect">
            <a:avLst/>
          </a:prstGeom>
        </p:spPr>
      </p:pic>
      <p:pic>
        <p:nvPicPr>
          <p:cNvPr id="18" name="Graphic 17" descr="Money outline">
            <a:extLst>
              <a:ext uri="{FF2B5EF4-FFF2-40B4-BE49-F238E27FC236}">
                <a16:creationId xmlns:a16="http://schemas.microsoft.com/office/drawing/2014/main" id="{3CB4B53D-F655-F098-EC61-DE2A8FD1D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894" y="1521462"/>
            <a:ext cx="1083386" cy="1083386"/>
          </a:xfrm>
          <a:prstGeom prst="rect">
            <a:avLst/>
          </a:prstGeom>
        </p:spPr>
      </p:pic>
      <p:pic>
        <p:nvPicPr>
          <p:cNvPr id="23" name="Graphic 22" descr="Escalator Down outline">
            <a:extLst>
              <a:ext uri="{FF2B5EF4-FFF2-40B4-BE49-F238E27FC236}">
                <a16:creationId xmlns:a16="http://schemas.microsoft.com/office/drawing/2014/main" id="{6DE99469-EF85-8E3B-D543-EA19D77F4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4652" y="1033500"/>
            <a:ext cx="1149752" cy="1149752"/>
          </a:xfrm>
          <a:prstGeom prst="rect">
            <a:avLst/>
          </a:prstGeom>
        </p:spPr>
      </p:pic>
      <p:pic>
        <p:nvPicPr>
          <p:cNvPr id="27" name="Graphic 26" descr="Woman changing Baby outline">
            <a:extLst>
              <a:ext uri="{FF2B5EF4-FFF2-40B4-BE49-F238E27FC236}">
                <a16:creationId xmlns:a16="http://schemas.microsoft.com/office/drawing/2014/main" id="{EABE4684-EB02-02FA-C0B0-DB8E765F1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19381" y="4655060"/>
            <a:ext cx="1149752" cy="114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83C6D1-16F7-4505-2DDD-08D1AAEAE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0249" y="1930400"/>
            <a:ext cx="3380965" cy="3187699"/>
          </a:xfrm>
        </p:spPr>
        <p:txBody>
          <a:bodyPr/>
          <a:lstStyle/>
          <a:p>
            <a:r>
              <a:rPr lang="en-US" sz="1600" b="1" dirty="0">
                <a:latin typeface="+mn-lt"/>
                <a:cs typeface="Arial" panose="020B0604020202020204" pitchFamily="34" charset="0"/>
              </a:rPr>
              <a:t>In 2022, for all marital statuses:</a:t>
            </a:r>
          </a:p>
          <a:p>
            <a:r>
              <a:rPr lang="en-US" sz="7200" b="1" dirty="0">
                <a:latin typeface="+mn-lt"/>
                <a:cs typeface="Arial" panose="020B0604020202020204" pitchFamily="34" charset="0"/>
              </a:rPr>
              <a:t>55¢   </a:t>
            </a:r>
            <a:r>
              <a:rPr lang="en-US" sz="5000" b="1" dirty="0">
                <a:latin typeface="+mn-lt"/>
                <a:cs typeface="Arial" panose="020B0604020202020204" pitchFamily="34" charset="0"/>
              </a:rPr>
              <a:t>per $1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20179-7599-1855-2B9E-3B9C3191D1A3}"/>
              </a:ext>
            </a:extLst>
          </p:cNvPr>
          <p:cNvSpPr/>
          <p:nvPr/>
        </p:nvSpPr>
        <p:spPr bwMode="auto">
          <a:xfrm>
            <a:off x="5705475" y="-38100"/>
            <a:ext cx="6486525" cy="6400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 descr="A white rectangular object with black text">
            <a:extLst>
              <a:ext uri="{FF2B5EF4-FFF2-40B4-BE49-F238E27FC236}">
                <a16:creationId xmlns:a16="http://schemas.microsoft.com/office/drawing/2014/main" id="{3A3B06FA-75CF-1A9C-B3FE-16495510E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81" y="1181100"/>
            <a:ext cx="6322219" cy="4495800"/>
          </a:xfrm>
          <a:prstGeom prst="rect">
            <a:avLst/>
          </a:prstGeom>
          <a:noFill/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5F837F6-1585-FEEA-1BBB-A9197F0EDAAC}"/>
              </a:ext>
            </a:extLst>
          </p:cNvPr>
          <p:cNvSpPr txBox="1">
            <a:spLocks/>
          </p:cNvSpPr>
          <p:nvPr/>
        </p:nvSpPr>
        <p:spPr>
          <a:xfrm>
            <a:off x="812800" y="457200"/>
            <a:ext cx="10769600" cy="11430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kern="1200" spc="-12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9pPr>
          </a:lstStyle>
          <a:p>
            <a:r>
              <a:rPr lang="en-US"/>
              <a:t>Gender Wealth Gap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CD1FD-2917-7696-6529-1BA3AAB80E09}"/>
              </a:ext>
            </a:extLst>
          </p:cNvPr>
          <p:cNvSpPr txBox="1"/>
          <p:nvPr/>
        </p:nvSpPr>
        <p:spPr>
          <a:xfrm>
            <a:off x="7140177" y="6510665"/>
            <a:ext cx="3781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Kent, forthcoming</a:t>
            </a:r>
          </a:p>
        </p:txBody>
      </p:sp>
    </p:spTree>
    <p:extLst>
      <p:ext uri="{BB962C8B-B14F-4D97-AF65-F5344CB8AC3E}">
        <p14:creationId xmlns:p14="http://schemas.microsoft.com/office/powerpoint/2010/main" val="2917630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AAF86E-178D-8608-37DD-3173BE93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Gap Larger for Women of Color and Single Mothers</a:t>
            </a:r>
          </a:p>
        </p:txBody>
      </p:sp>
      <p:pic>
        <p:nvPicPr>
          <p:cNvPr id="9" name="Picture Placeholder 8" descr="Close-up portrait of young mother and baby wearing sweaters outside near trees">
            <a:extLst>
              <a:ext uri="{FF2B5EF4-FFF2-40B4-BE49-F238E27FC236}">
                <a16:creationId xmlns:a16="http://schemas.microsoft.com/office/drawing/2014/main" id="{0838CEAB-F79C-9C2A-5CC3-FA36AACED7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0" b="4670"/>
          <a:stretch>
            <a:fillRect/>
          </a:stretch>
        </p:blipFill>
        <p:spPr>
          <a:xfrm>
            <a:off x="5393265" y="1813005"/>
            <a:ext cx="6798736" cy="410945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CEBEE-240F-CBF7-6736-A8A00A100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8" y="1813005"/>
            <a:ext cx="3992043" cy="41094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82C990-BB13-195C-B56E-8173C1BEA1EB}"/>
              </a:ext>
            </a:extLst>
          </p:cNvPr>
          <p:cNvSpPr/>
          <p:nvPr/>
        </p:nvSpPr>
        <p:spPr bwMode="auto">
          <a:xfrm>
            <a:off x="8601075" y="66675"/>
            <a:ext cx="3390900" cy="266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56122-501C-E92B-AC3C-6DA78DFCC17C}"/>
              </a:ext>
            </a:extLst>
          </p:cNvPr>
          <p:cNvSpPr txBox="1"/>
          <p:nvPr/>
        </p:nvSpPr>
        <p:spPr>
          <a:xfrm>
            <a:off x="7121127" y="6414298"/>
            <a:ext cx="378142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solidFill>
                  <a:schemeClr val="bg1"/>
                </a:solidFill>
                <a:cs typeface="Arial" panose="020B0604020202020204" pitchFamily="34" charset="0"/>
              </a:rPr>
              <a:t>Source: Kent, 2024; Kent, 2021. “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Gender Wealth Gaps in the U.S. and Benefits of Closing Them”</a:t>
            </a:r>
          </a:p>
          <a:p>
            <a:pPr algn="l">
              <a:spcAft>
                <a:spcPts val="1200"/>
              </a:spcAft>
            </a:pPr>
            <a:endParaRPr lang="en-US" sz="1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1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AAF86E-178D-8608-37DD-3173BE93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Gap Larger for Women of Color and Single Mothers</a:t>
            </a:r>
          </a:p>
        </p:txBody>
      </p:sp>
      <p:pic>
        <p:nvPicPr>
          <p:cNvPr id="9" name="Picture Placeholder 8" descr="Close-up portrait of young mother and baby wearing sweaters outside near trees">
            <a:extLst>
              <a:ext uri="{FF2B5EF4-FFF2-40B4-BE49-F238E27FC236}">
                <a16:creationId xmlns:a16="http://schemas.microsoft.com/office/drawing/2014/main" id="{0838CEAB-F79C-9C2A-5CC3-FA36AACED7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0" b="4670"/>
          <a:stretch>
            <a:fillRect/>
          </a:stretch>
        </p:blipFill>
        <p:spPr>
          <a:xfrm>
            <a:off x="5393265" y="1813005"/>
            <a:ext cx="6798736" cy="410945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CEBEE-240F-CBF7-6736-A8A00A10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73" r="48691"/>
          <a:stretch/>
        </p:blipFill>
        <p:spPr>
          <a:xfrm>
            <a:off x="463548" y="2685143"/>
            <a:ext cx="4659995" cy="32373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82C990-BB13-195C-B56E-8173C1BEA1EB}"/>
              </a:ext>
            </a:extLst>
          </p:cNvPr>
          <p:cNvSpPr/>
          <p:nvPr/>
        </p:nvSpPr>
        <p:spPr bwMode="auto">
          <a:xfrm>
            <a:off x="8601075" y="66675"/>
            <a:ext cx="3390900" cy="266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56122-501C-E92B-AC3C-6DA78DFCC17C}"/>
              </a:ext>
            </a:extLst>
          </p:cNvPr>
          <p:cNvSpPr txBox="1"/>
          <p:nvPr/>
        </p:nvSpPr>
        <p:spPr>
          <a:xfrm>
            <a:off x="7121127" y="6414298"/>
            <a:ext cx="378142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solidFill>
                  <a:schemeClr val="bg1"/>
                </a:solidFill>
                <a:cs typeface="Arial" panose="020B0604020202020204" pitchFamily="34" charset="0"/>
              </a:rPr>
              <a:t>Source: Kent, 2024; Kent, 2021. “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Gender Wealth Gaps in the U.S. and Benefits of Closing Them”</a:t>
            </a:r>
          </a:p>
          <a:p>
            <a:pPr algn="l">
              <a:spcAft>
                <a:spcPts val="1200"/>
              </a:spcAft>
            </a:pPr>
            <a:endParaRPr lang="en-US" sz="1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46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BBAD-A711-E40C-B362-836804D18B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Qualifies for Social Security?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2DB62C-51DD-B9B9-04B4-8718334BF1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Can you qualify based off a spouse’s earnings record? 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4" name="Picture Placeholder 13" descr="Old women hanging out">
            <a:extLst>
              <a:ext uri="{FF2B5EF4-FFF2-40B4-BE49-F238E27FC236}">
                <a16:creationId xmlns:a16="http://schemas.microsoft.com/office/drawing/2014/main" id="{964E7D3D-2713-2906-D38F-1029B0F76E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9496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C13B81-9A82-D717-E622-71146EE5E17C}"/>
              </a:ext>
            </a:extLst>
          </p:cNvPr>
          <p:cNvSpPr txBox="1"/>
          <p:nvPr/>
        </p:nvSpPr>
        <p:spPr>
          <a:xfrm>
            <a:off x="6734175" y="6427113"/>
            <a:ext cx="3933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Source: Kent, 2024 “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+mj-lt"/>
              </a:rPr>
              <a:t>Do You Qualify for Social Security Benefits through Your Spouse or Ex?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”</a:t>
            </a:r>
            <a:endParaRPr lang="en-US" sz="11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84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BBAD-A711-E40C-B362-836804D1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Qualifies for Social Security? (Ex) Spouses 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8A72F-1C49-367F-C08E-91FE2B6D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Social Security includes three types of benefits: retirement, survivor (i.e., the worker has died) and disability. </a:t>
            </a:r>
          </a:p>
          <a:p>
            <a:r>
              <a:rPr lang="en-US" dirty="0"/>
              <a:t>Spouses in each of these categories are eligible as well.</a:t>
            </a:r>
          </a:p>
          <a:p>
            <a:r>
              <a:rPr lang="en-US" dirty="0"/>
              <a:t>93% of spousal retirement benefits go to women.</a:t>
            </a:r>
          </a:p>
          <a:p>
            <a:r>
              <a:rPr lang="en-US" dirty="0"/>
              <a:t>Benefits can be “topped-off” but not added together.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13B81-9A82-D717-E622-71146EE5E17C}"/>
              </a:ext>
            </a:extLst>
          </p:cNvPr>
          <p:cNvSpPr txBox="1"/>
          <p:nvPr/>
        </p:nvSpPr>
        <p:spPr>
          <a:xfrm>
            <a:off x="6734175" y="6427113"/>
            <a:ext cx="3933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Source: Kent, 2024 “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+mj-lt"/>
              </a:rPr>
              <a:t>Do You Qualify for Social Security Benefits through Your Spouse or Ex?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”</a:t>
            </a:r>
            <a:endParaRPr lang="en-US" sz="11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CBE41B-FECD-3930-96CB-616038E96E11}"/>
              </a:ext>
            </a:extLst>
          </p:cNvPr>
          <p:cNvGrpSpPr/>
          <p:nvPr/>
        </p:nvGrpSpPr>
        <p:grpSpPr>
          <a:xfrm>
            <a:off x="4686299" y="1311037"/>
            <a:ext cx="6433775" cy="4861163"/>
            <a:chOff x="4686299" y="1311037"/>
            <a:chExt cx="6433775" cy="48611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A4303F-6F6C-7F13-1F45-505C942A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6299" y="1311037"/>
              <a:ext cx="6433775" cy="48611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B836DC-A4AA-BD40-987F-93E5868819F3}"/>
                </a:ext>
              </a:extLst>
            </p:cNvPr>
            <p:cNvSpPr/>
            <p:nvPr/>
          </p:nvSpPr>
          <p:spPr bwMode="auto">
            <a:xfrm>
              <a:off x="7825796" y="4812280"/>
              <a:ext cx="216919" cy="3036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99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BBBAD-A711-E40C-B362-836804D1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Qualifies for Social Security? (Ex) Spouses 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8A72F-1C49-367F-C08E-91FE2B6D7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Social Security includes three types of benefits: retirement, survivor (i.e., the worker has died) and disability. </a:t>
            </a:r>
          </a:p>
          <a:p>
            <a:r>
              <a:rPr lang="en-US" dirty="0"/>
              <a:t>Spouses in each of these categories are eligible as well.</a:t>
            </a:r>
          </a:p>
          <a:p>
            <a:r>
              <a:rPr lang="en-US" dirty="0"/>
              <a:t>93% of spousal retirement benefits go to women.</a:t>
            </a:r>
          </a:p>
          <a:p>
            <a:r>
              <a:rPr lang="en-US" dirty="0"/>
              <a:t>Benefits can be “topped-off” but not added together.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13B81-9A82-D717-E622-71146EE5E17C}"/>
              </a:ext>
            </a:extLst>
          </p:cNvPr>
          <p:cNvSpPr txBox="1"/>
          <p:nvPr/>
        </p:nvSpPr>
        <p:spPr>
          <a:xfrm>
            <a:off x="6734175" y="6427113"/>
            <a:ext cx="3933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1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Source: Kent, 2024 “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+mj-lt"/>
              </a:rPr>
              <a:t>Do You Qualify for Social Security Benefits through Your Spouse or Ex?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+mj-lt"/>
                <a:cs typeface="Arial" panose="020B0604020202020204" pitchFamily="34" charset="0"/>
              </a:rPr>
              <a:t>”</a:t>
            </a:r>
            <a:endParaRPr lang="en-US" sz="11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10DF74-1C47-7AC1-7FD7-E4BBC7746E1D}"/>
              </a:ext>
            </a:extLst>
          </p:cNvPr>
          <p:cNvGrpSpPr/>
          <p:nvPr/>
        </p:nvGrpSpPr>
        <p:grpSpPr>
          <a:xfrm>
            <a:off x="174628" y="174171"/>
            <a:ext cx="11553824" cy="6097157"/>
            <a:chOff x="174628" y="174171"/>
            <a:chExt cx="11553824" cy="60971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A4303F-6F6C-7F13-1F45-505C942A0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156"/>
            <a:stretch/>
          </p:blipFill>
          <p:spPr>
            <a:xfrm>
              <a:off x="174628" y="174171"/>
              <a:ext cx="11553824" cy="60971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B6727B-42EA-C620-D1D0-DDB8B27C3688}"/>
                </a:ext>
              </a:extLst>
            </p:cNvPr>
            <p:cNvSpPr/>
            <p:nvPr/>
          </p:nvSpPr>
          <p:spPr bwMode="auto">
            <a:xfrm>
              <a:off x="5627690" y="3780651"/>
              <a:ext cx="589563" cy="581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Diamond 2">
            <a:extLst>
              <a:ext uri="{FF2B5EF4-FFF2-40B4-BE49-F238E27FC236}">
                <a16:creationId xmlns:a16="http://schemas.microsoft.com/office/drawing/2014/main" id="{7890267B-0CAE-ADA8-FAE1-9C26EF042BAC}"/>
              </a:ext>
            </a:extLst>
          </p:cNvPr>
          <p:cNvSpPr/>
          <p:nvPr/>
        </p:nvSpPr>
        <p:spPr bwMode="auto">
          <a:xfrm>
            <a:off x="3190875" y="4612572"/>
            <a:ext cx="2543175" cy="1540578"/>
          </a:xfrm>
          <a:prstGeom prst="diamond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1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D4BE43-0895-A779-8996-B2238B81F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Benefits of Inclusion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B1FBDE-8BF9-747A-9ED4-B1CBBBFFD3EE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68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1650B-F74B-483C-B859-232AE87E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80" y="1019709"/>
            <a:ext cx="5259707" cy="1325563"/>
          </a:xfrm>
        </p:spPr>
        <p:txBody>
          <a:bodyPr>
            <a:normAutofit fontScale="90000"/>
          </a:bodyPr>
          <a:lstStyle/>
          <a:p>
            <a:r>
              <a:rPr lang="en-US" sz="4100" b="1" dirty="0"/>
              <a:t>Why including women fully benefits us all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23D011BF-A647-416B-99E0-5DB58E8AC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49" y="2469356"/>
            <a:ext cx="5259714" cy="3375920"/>
          </a:xfrm>
        </p:spPr>
        <p:txBody>
          <a:bodyPr anchor="t">
            <a:normAutofit/>
          </a:bodyPr>
          <a:lstStyle/>
          <a:p>
            <a:r>
              <a:rPr lang="en-US" sz="3200" dirty="0"/>
              <a:t>Thriving families</a:t>
            </a:r>
          </a:p>
          <a:p>
            <a:r>
              <a:rPr lang="en-US" sz="3200" dirty="0"/>
              <a:t>International competitiveness</a:t>
            </a:r>
          </a:p>
          <a:p>
            <a:r>
              <a:rPr lang="en-US" sz="3200" dirty="0"/>
              <a:t>Economic growth and vibrant businesses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EEBF88-1BED-9CE2-8E01-F480E4115276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3" name="Picture 2" descr="Category: Inclusive Growth in India">
            <a:extLst>
              <a:ext uri="{FF2B5EF4-FFF2-40B4-BE49-F238E27FC236}">
                <a16:creationId xmlns:a16="http://schemas.microsoft.com/office/drawing/2014/main" id="{88E77DB4-6AE1-F23A-53C3-A3DEB4B41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r="-2" b="-2"/>
          <a:stretch/>
        </p:blipFill>
        <p:spPr bwMode="auto">
          <a:xfrm>
            <a:off x="4883025" y="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3C027-52F9-3429-A33D-133EF2B9C76D}"/>
              </a:ext>
            </a:extLst>
          </p:cNvPr>
          <p:cNvSpPr txBox="1"/>
          <p:nvPr/>
        </p:nvSpPr>
        <p:spPr>
          <a:xfrm>
            <a:off x="7093107" y="3740319"/>
            <a:ext cx="40337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4">
                    <a:lumMod val="75000"/>
                  </a:schemeClr>
                </a:solidFill>
              </a:rPr>
              <a:t>“There’ve been very well paying jobs where I just had to say no because I didn't have sufficient care.”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– Urban Black parent, one child under 5, Federal Reserve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E73E5-4082-83A8-EA3A-1FC46BD5BACE}"/>
              </a:ext>
            </a:extLst>
          </p:cNvPr>
          <p:cNvSpPr txBox="1"/>
          <p:nvPr/>
        </p:nvSpPr>
        <p:spPr>
          <a:xfrm>
            <a:off x="6982257" y="6427113"/>
            <a:ext cx="4752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Kent, 2022. “Why supporting working moms benefits families, employers, and you”</a:t>
            </a:r>
          </a:p>
        </p:txBody>
      </p:sp>
    </p:spTree>
    <p:extLst>
      <p:ext uri="{BB962C8B-B14F-4D97-AF65-F5344CB8AC3E}">
        <p14:creationId xmlns:p14="http://schemas.microsoft.com/office/powerpoint/2010/main" val="516718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362251-F51C-F542-28D5-9A71681A1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Women in the workforce over time</a:t>
            </a:r>
          </a:p>
          <a:p>
            <a:r>
              <a:rPr lang="en-US" dirty="0"/>
              <a:t>Women in the U.S. versus other countries</a:t>
            </a:r>
          </a:p>
          <a:p>
            <a:r>
              <a:rPr lang="en-US" dirty="0"/>
              <a:t>Income and wealth gender gaps</a:t>
            </a:r>
          </a:p>
          <a:p>
            <a:r>
              <a:rPr lang="en-US" dirty="0"/>
              <a:t>Benefits of inclusion</a:t>
            </a:r>
          </a:p>
          <a:p>
            <a:r>
              <a:rPr lang="en-US" dirty="0"/>
              <a:t>Missouri-specific gains from equity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A551E4-92B0-B338-FE48-BCD8DC3D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Topics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3CB87C-E372-8C22-7CF3-1485930261F5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470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1650B-F74B-483C-B859-232AE87E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80" y="1019709"/>
            <a:ext cx="5259707" cy="1325563"/>
          </a:xfrm>
        </p:spPr>
        <p:txBody>
          <a:bodyPr>
            <a:normAutofit fontScale="90000"/>
          </a:bodyPr>
          <a:lstStyle/>
          <a:p>
            <a:r>
              <a:rPr lang="en-US" sz="4100" b="1" dirty="0"/>
              <a:t>Why including women fully benefits us all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23D011BF-A647-416B-99E0-5DB58E8AC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49" y="2469355"/>
            <a:ext cx="5259714" cy="3834167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200" dirty="0"/>
              <a:t>Thriving families</a:t>
            </a:r>
          </a:p>
          <a:p>
            <a:pPr lvl="1"/>
            <a:r>
              <a:rPr lang="en-US" sz="2933" dirty="0"/>
              <a:t>Families rely on women’s (and mothers’) wages more than ever before</a:t>
            </a:r>
          </a:p>
          <a:p>
            <a:pPr lvl="1"/>
            <a:r>
              <a:rPr lang="en-US" sz="2933" dirty="0"/>
              <a:t>Upward mobility for next generation</a:t>
            </a:r>
          </a:p>
          <a:p>
            <a:pPr lvl="1"/>
            <a:r>
              <a:rPr lang="en-US" sz="2933" dirty="0"/>
              <a:t>Investing in children early: Early child development programs have long-term economic and societal benefits</a:t>
            </a:r>
          </a:p>
          <a:p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EEBF88-1BED-9CE2-8E01-F480E4115276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77DB4-6AE1-F23A-53C3-A3DEB4B4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" b="6153"/>
          <a:stretch/>
        </p:blipFill>
        <p:spPr bwMode="auto">
          <a:xfrm>
            <a:off x="4883025" y="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3005E-A3DE-01D6-F6F1-FBD5CA803425}"/>
              </a:ext>
            </a:extLst>
          </p:cNvPr>
          <p:cNvSpPr txBox="1"/>
          <p:nvPr/>
        </p:nvSpPr>
        <p:spPr>
          <a:xfrm>
            <a:off x="6982257" y="6427113"/>
            <a:ext cx="4752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Kent, 2022. “Why supporting working moms benefits families, employers, and you”</a:t>
            </a:r>
          </a:p>
        </p:txBody>
      </p:sp>
    </p:spTree>
    <p:extLst>
      <p:ext uri="{BB962C8B-B14F-4D97-AF65-F5344CB8AC3E}">
        <p14:creationId xmlns:p14="http://schemas.microsoft.com/office/powerpoint/2010/main" val="1565260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1650B-F74B-483C-B859-232AE87E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80" y="1019709"/>
            <a:ext cx="5259707" cy="1325563"/>
          </a:xfrm>
        </p:spPr>
        <p:txBody>
          <a:bodyPr>
            <a:normAutofit fontScale="90000"/>
          </a:bodyPr>
          <a:lstStyle/>
          <a:p>
            <a:r>
              <a:rPr lang="en-US" sz="4100" b="1" dirty="0"/>
              <a:t>Why including women fully benefits us all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23D011BF-A647-416B-99E0-5DB58E8AC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49" y="2469356"/>
            <a:ext cx="5259714" cy="3375920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3200" dirty="0"/>
              <a:t>International competitiveness</a:t>
            </a:r>
          </a:p>
          <a:p>
            <a:pPr lvl="1"/>
            <a:r>
              <a:rPr lang="en-US" sz="2933" dirty="0"/>
              <a:t>U.S. women’s participation in labor force lags other comparable countries</a:t>
            </a:r>
          </a:p>
          <a:p>
            <a:pPr lvl="1"/>
            <a:r>
              <a:rPr lang="en-US" sz="2933" dirty="0"/>
              <a:t>Also the only industrialized country with no paid family/medical leave</a:t>
            </a:r>
          </a:p>
          <a:p>
            <a:pPr lvl="1"/>
            <a:r>
              <a:rPr lang="en-US" sz="2933" dirty="0"/>
              <a:t>Few family-friendly policies</a:t>
            </a:r>
          </a:p>
          <a:p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EEBF88-1BED-9CE2-8E01-F480E4115276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77DB4-6AE1-F23A-53C3-A3DEB4B4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4" b="13504"/>
          <a:stretch/>
        </p:blipFill>
        <p:spPr bwMode="auto">
          <a:xfrm>
            <a:off x="4883025" y="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FD1891-884C-E0FE-CC11-300119179362}"/>
              </a:ext>
            </a:extLst>
          </p:cNvPr>
          <p:cNvSpPr txBox="1"/>
          <p:nvPr/>
        </p:nvSpPr>
        <p:spPr>
          <a:xfrm>
            <a:off x="6982257" y="6427113"/>
            <a:ext cx="4752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Kent, 2022. “Why supporting working moms benefits families, employers, and you”</a:t>
            </a:r>
          </a:p>
        </p:txBody>
      </p:sp>
    </p:spTree>
    <p:extLst>
      <p:ext uri="{BB962C8B-B14F-4D97-AF65-F5344CB8AC3E}">
        <p14:creationId xmlns:p14="http://schemas.microsoft.com/office/powerpoint/2010/main" val="768347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1650B-F74B-483C-B859-232AE87E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80" y="1019709"/>
            <a:ext cx="5259707" cy="1325563"/>
          </a:xfrm>
        </p:spPr>
        <p:txBody>
          <a:bodyPr>
            <a:normAutofit fontScale="90000"/>
          </a:bodyPr>
          <a:lstStyle/>
          <a:p>
            <a:r>
              <a:rPr lang="en-US" sz="4100" b="1" dirty="0"/>
              <a:t>Why including women fully benefits us all</a:t>
            </a: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23D011BF-A647-416B-99E0-5DB58E8AC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49" y="2469355"/>
            <a:ext cx="5259714" cy="4147575"/>
          </a:xfrm>
        </p:spPr>
        <p:txBody>
          <a:bodyPr anchor="t">
            <a:normAutofit fontScale="62500" lnSpcReduction="20000"/>
          </a:bodyPr>
          <a:lstStyle/>
          <a:p>
            <a:r>
              <a:rPr lang="en-US" sz="3200" dirty="0"/>
              <a:t>Economic growth and vibrant businesses</a:t>
            </a:r>
          </a:p>
          <a:p>
            <a:pPr lvl="1"/>
            <a:r>
              <a:rPr lang="en-US" sz="2933" dirty="0"/>
              <a:t>Most women will become mothers</a:t>
            </a:r>
          </a:p>
          <a:p>
            <a:pPr lvl="1"/>
            <a:r>
              <a:rPr lang="en-US" sz="2933" dirty="0"/>
              <a:t>Tax revenue increase, GDP growth, less reliance on social safety net</a:t>
            </a:r>
          </a:p>
          <a:p>
            <a:pPr lvl="1"/>
            <a:r>
              <a:rPr lang="en-US" sz="2933" dirty="0"/>
              <a:t>Larger pool of senior women to pick for leadership roles</a:t>
            </a:r>
          </a:p>
          <a:p>
            <a:pPr lvl="1"/>
            <a:r>
              <a:rPr lang="en-US" sz="2933" dirty="0"/>
              <a:t>Diversity of ideas, innovation</a:t>
            </a:r>
          </a:p>
          <a:p>
            <a:pPr lvl="1"/>
            <a:r>
              <a:rPr lang="en-US" sz="2933" dirty="0"/>
              <a:t>Increased productivity and employee morale, reduced turnover and absenteeism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EEBF88-1BED-9CE2-8E01-F480E4115276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77DB4-6AE1-F23A-53C3-A3DEB4B41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6" b="9076"/>
          <a:stretch/>
        </p:blipFill>
        <p:spPr bwMode="auto">
          <a:xfrm>
            <a:off x="4883025" y="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DDD90-037A-C266-FC4D-0BE390A19486}"/>
              </a:ext>
            </a:extLst>
          </p:cNvPr>
          <p:cNvSpPr txBox="1"/>
          <p:nvPr/>
        </p:nvSpPr>
        <p:spPr>
          <a:xfrm>
            <a:off x="6982257" y="6427113"/>
            <a:ext cx="4752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Kent, 2022. “Why supporting working moms benefits families, employers, and you”</a:t>
            </a:r>
          </a:p>
        </p:txBody>
      </p:sp>
    </p:spTree>
    <p:extLst>
      <p:ext uri="{BB962C8B-B14F-4D97-AF65-F5344CB8AC3E}">
        <p14:creationId xmlns:p14="http://schemas.microsoft.com/office/powerpoint/2010/main" val="10914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35C5841-264A-44AD-904C-232D31BE3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1616"/>
          <a:stretch/>
        </p:blipFill>
        <p:spPr>
          <a:xfrm>
            <a:off x="12509496" y="3006626"/>
            <a:ext cx="6010915" cy="4341367"/>
          </a:xfrm>
          <a:prstGeom prst="rect">
            <a:avLst/>
          </a:prstGeom>
        </p:spPr>
      </p:pic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A6F9D263-DB3E-6F2E-D7BE-A3B1E83FE64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413756" y="1836951"/>
          <a:ext cx="3096260" cy="396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AB544FD1-6230-7022-4F73-F537B4BFCDF8}"/>
              </a:ext>
            </a:extLst>
          </p:cNvPr>
          <p:cNvSpPr txBox="1">
            <a:spLocks/>
          </p:cNvSpPr>
          <p:nvPr/>
        </p:nvSpPr>
        <p:spPr bwMode="auto">
          <a:xfrm>
            <a:off x="711200" y="3052562"/>
            <a:ext cx="1076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733" b="1" kern="1200" spc="-120">
                <a:solidFill>
                  <a:srgbClr val="021C6E"/>
                </a:solidFill>
                <a:latin typeface="Arial"/>
                <a:ea typeface="+mj-ea"/>
                <a:cs typeface="Arial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Arial" pitchFamily="34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715A35"/>
                </a:solidFill>
                <a:latin typeface="Times" pitchFamily="-65" charset="0"/>
              </a:defRPr>
            </a:lvl9pPr>
          </a:lstStyle>
          <a:p>
            <a:pPr algn="ctr"/>
            <a:r>
              <a:rPr lang="en-US" sz="4400">
                <a:solidFill>
                  <a:srgbClr val="C07C1A"/>
                </a:solidFill>
              </a:rPr>
              <a:t>Gains from Equity</a:t>
            </a:r>
            <a:endParaRPr lang="en-US" sz="4400" dirty="0">
              <a:solidFill>
                <a:srgbClr val="C07C1A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9B11BF-3DDF-DF2F-F09D-800FD4A70A62}"/>
              </a:ext>
            </a:extLst>
          </p:cNvPr>
          <p:cNvSpPr/>
          <p:nvPr/>
        </p:nvSpPr>
        <p:spPr bwMode="auto">
          <a:xfrm>
            <a:off x="9181785" y="128469"/>
            <a:ext cx="2758314" cy="370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48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3EF81C0-42EA-43D0-8668-C3273DBDB4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700" y="2161903"/>
          <a:ext cx="3096260" cy="396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9FB5528-68E7-4E05-BFEC-997766E2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C07C1A"/>
                </a:solidFill>
              </a:rPr>
              <a:t>Gains from Equity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35C5841-264A-44AD-904C-232D31BE35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r="154"/>
          <a:stretch/>
        </p:blipFill>
        <p:spPr>
          <a:xfrm>
            <a:off x="4992914" y="1842860"/>
            <a:ext cx="6170386" cy="4341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B1E16-8DD2-4C53-9D91-57CCFD2D9C43}"/>
              </a:ext>
            </a:extLst>
          </p:cNvPr>
          <p:cNvSpPr txBox="1"/>
          <p:nvPr/>
        </p:nvSpPr>
        <p:spPr>
          <a:xfrm>
            <a:off x="6576968" y="1327053"/>
            <a:ext cx="4523139" cy="369332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https://fedcommunities.org/data/closethegaps/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6C59C-1360-19BE-4ABA-7FEE16E8B827}"/>
              </a:ext>
            </a:extLst>
          </p:cNvPr>
          <p:cNvSpPr/>
          <p:nvPr/>
        </p:nvSpPr>
        <p:spPr bwMode="auto">
          <a:xfrm>
            <a:off x="9181785" y="128469"/>
            <a:ext cx="2758314" cy="370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EA2FE5-9B5F-112C-BA8E-87EEFAF2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409700"/>
            <a:ext cx="10769600" cy="4038600"/>
          </a:xfrm>
        </p:spPr>
        <p:txBody>
          <a:bodyPr/>
          <a:lstStyle/>
          <a:p>
            <a:r>
              <a:rPr lang="en-US" b="1" dirty="0"/>
              <a:t>Economic imperative</a:t>
            </a:r>
            <a:r>
              <a:rPr lang="en-US" dirty="0"/>
              <a:t>: </a:t>
            </a:r>
          </a:p>
          <a:p>
            <a:pPr lvl="1"/>
            <a:r>
              <a:rPr lang="en-US" sz="2200" dirty="0"/>
              <a:t>Women’s importance to families’ financial stability and mobility</a:t>
            </a:r>
          </a:p>
          <a:p>
            <a:pPr lvl="1"/>
            <a:r>
              <a:rPr lang="en-US" sz="2200" dirty="0"/>
              <a:t>Broad benefits: per-worker GDP is relatively constant and economy is a function of labor force</a:t>
            </a:r>
          </a:p>
          <a:p>
            <a:pPr lvl="1"/>
            <a:r>
              <a:rPr lang="en-US" sz="2200" dirty="0"/>
              <a:t>Increase in tax revenue, decrease in reliance on public benefits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506AB8-F276-C6E6-46DA-9ED7662C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Supporting Women Benefits Us 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11CD2B-8FA1-39A6-1371-7D2D03B911DA}"/>
              </a:ext>
            </a:extLst>
          </p:cNvPr>
          <p:cNvSpPr/>
          <p:nvPr/>
        </p:nvSpPr>
        <p:spPr bwMode="auto">
          <a:xfrm>
            <a:off x="9181785" y="128469"/>
            <a:ext cx="2758314" cy="370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69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EA2FE5-9B5F-112C-BA8E-87EEFAF2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409700"/>
            <a:ext cx="10769600" cy="4038600"/>
          </a:xfrm>
        </p:spPr>
        <p:txBody>
          <a:bodyPr/>
          <a:lstStyle/>
          <a:p>
            <a:r>
              <a:rPr lang="en-US" b="1" dirty="0"/>
              <a:t>What can be done?</a:t>
            </a:r>
          </a:p>
          <a:p>
            <a:pPr lvl="1"/>
            <a:r>
              <a:rPr lang="en-US" sz="2200" dirty="0"/>
              <a:t>Individual Level: Have the uncomfortable conversations; take advantage of your own economic power; offer mentorship; model work-life balance in your own life</a:t>
            </a:r>
          </a:p>
          <a:p>
            <a:pPr lvl="1"/>
            <a:r>
              <a:rPr lang="en-US" sz="2200" dirty="0"/>
              <a:t>Employer Strategies: offering childcare at work or backup care; payroll deduction toward care for tax-advantage; flexible schedules; paid FML; telework options</a:t>
            </a:r>
          </a:p>
          <a:p>
            <a:pPr lvl="1"/>
            <a:r>
              <a:rPr lang="en-US" sz="2200" dirty="0"/>
              <a:t>Public Investment: increase childcare subsidies; public pre-kindergarten programs; address benefits cliffs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506AB8-F276-C6E6-46DA-9ED7662C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Supporting Women Benefits Us 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11CD2B-8FA1-39A6-1371-7D2D03B911DA}"/>
              </a:ext>
            </a:extLst>
          </p:cNvPr>
          <p:cNvSpPr/>
          <p:nvPr/>
        </p:nvSpPr>
        <p:spPr bwMode="auto">
          <a:xfrm>
            <a:off x="9181785" y="128469"/>
            <a:ext cx="2758314" cy="370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1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870CC5-8F57-8054-CD64-00738277E19B}"/>
              </a:ext>
            </a:extLst>
          </p:cNvPr>
          <p:cNvSpPr/>
          <p:nvPr/>
        </p:nvSpPr>
        <p:spPr bwMode="auto">
          <a:xfrm>
            <a:off x="9181785" y="128469"/>
            <a:ext cx="2758314" cy="370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3062E5-0988-E87E-1B5E-3A5F94818FDE}"/>
              </a:ext>
            </a:extLst>
          </p:cNvPr>
          <p:cNvGrpSpPr/>
          <p:nvPr/>
        </p:nvGrpSpPr>
        <p:grpSpPr>
          <a:xfrm>
            <a:off x="0" y="379379"/>
            <a:ext cx="12192000" cy="5935072"/>
            <a:chOff x="0" y="379379"/>
            <a:chExt cx="12192000" cy="5935072"/>
          </a:xfrm>
        </p:grpSpPr>
        <p:pic>
          <p:nvPicPr>
            <p:cNvPr id="2" name="Object 1" descr="/tmp/beautiful_ai_exports/-Mcv61lPUAhdIRmUxrPA.jpg"/>
            <p:cNvPicPr>
              <a:picLocks noChangeAspect="1"/>
            </p:cNvPicPr>
            <p:nvPr/>
          </p:nvPicPr>
          <p:blipFill rotWithShape="1">
            <a:blip r:embed="rId3"/>
            <a:srcRect t="5532" b="7926"/>
            <a:stretch/>
          </p:blipFill>
          <p:spPr>
            <a:xfrm>
              <a:off x="0" y="379379"/>
              <a:ext cx="12192000" cy="593507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0FEBCA-E9DA-6601-EEF3-5F8FF546CE3F}"/>
                </a:ext>
              </a:extLst>
            </p:cNvPr>
            <p:cNvSpPr/>
            <p:nvPr/>
          </p:nvSpPr>
          <p:spPr bwMode="auto">
            <a:xfrm>
              <a:off x="7559040" y="5944156"/>
              <a:ext cx="2860765" cy="3702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4F4F4F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X.     </a:t>
              </a:r>
              <a:r>
                <a:rPr kumimoji="0" lang="en-US" sz="1600" b="0" i="0" u="none" strike="noStrike" cap="none" normalizeH="0" baseline="0" dirty="0" err="1">
                  <a:ln>
                    <a:noFill/>
                  </a:ln>
                  <a:solidFill>
                    <a:srgbClr val="4F4F4F"/>
                  </a:solidFill>
                  <a:effectLst/>
                  <a:latin typeface="Arial Narrow" panose="020B0606020202030204" pitchFamily="34" charset="0"/>
                  <a:cs typeface="Calibri" panose="020F0502020204030204" pitchFamily="34" charset="0"/>
                </a:rPr>
                <a:t>ana_h_kent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rgbClr val="4F4F4F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CF30218-6873-60BA-864A-230CCD899E58}"/>
              </a:ext>
            </a:extLst>
          </p:cNvPr>
          <p:cNvSpPr/>
          <p:nvPr/>
        </p:nvSpPr>
        <p:spPr bwMode="auto">
          <a:xfrm>
            <a:off x="905691" y="4963886"/>
            <a:ext cx="1654629" cy="2532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4F4F4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	        X.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4F4F4F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37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AF2E14-734D-45B2-8C58-044B50A7F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Community Survey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Census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Federal Reserve Board’s Survey of Consumer Finances.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Link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https://childcaredeserts.org/2018/?state=MO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https://fedcommunities.org/benefits-supporting-working-moms/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https://fedcommunities.org/data/closethegaps/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https://fred.stlouisfed.org/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https://www.federalreserve.gov/publications/2021-november-consumer-community-context.htm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https://www.stlouisfed.org/community-development/child-care-economic-impact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https://www.stlouisfed.org/on-the-economy/2022/may/single-mothers-slim-financial-cushions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https://www.stlouisfed.org/open-vault/2021/september/gender-wealth-gaps-us-benefits-of-closing-them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https://www.stlouisfed.org/open-vault/2022/jul/benefits-of-supporting-working-moms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https://www.theglobaleconomy.com/rankings/female_labor_force_participation/OECD/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Core Team (2020). R: A language and environment for statistical computing. R Foundation for Statistical Computing, Vienna, Austria.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Link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4414A-BF55-4DB5-A0D3-D12FD3D4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868305-2AAC-4A1B-A945-33B5A93A281D}"/>
              </a:ext>
            </a:extLst>
          </p:cNvPr>
          <p:cNvSpPr/>
          <p:nvPr/>
        </p:nvSpPr>
        <p:spPr bwMode="auto">
          <a:xfrm>
            <a:off x="8657689" y="178085"/>
            <a:ext cx="3246635" cy="1643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65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29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D4BE43-0895-A779-8996-B2238B81F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Women in the Workforce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B1FBDE-8BF9-747A-9ED4-B1CBBBFFD3EE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87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2B81-4E6C-BEA9-EBA8-1364A7A5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Women’s Employment Trends Upward While Men’s Trends Downward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94A67-B9ED-4060-250F-53F792A907A8}"/>
              </a:ext>
            </a:extLst>
          </p:cNvPr>
          <p:cNvSpPr txBox="1"/>
          <p:nvPr/>
        </p:nvSpPr>
        <p:spPr>
          <a:xfrm>
            <a:off x="671250" y="6007409"/>
            <a:ext cx="908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Women make up about half of total nonfarm employment.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D9C93-0FF6-AB30-0F02-08C6C40D03F0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570D9A-FA11-2305-89FF-821486F7B752}"/>
              </a:ext>
            </a:extLst>
          </p:cNvPr>
          <p:cNvSpPr/>
          <p:nvPr/>
        </p:nvSpPr>
        <p:spPr bwMode="auto">
          <a:xfrm>
            <a:off x="11221094" y="3187335"/>
            <a:ext cx="722612" cy="635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rPr>
              <a:t>65.1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Times" pitchFamily="-65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rPr>
              <a:t>55.4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EDCE01-ACE8-E21B-3517-88248BD13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99" y="1850379"/>
            <a:ext cx="10780995" cy="394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9B8FC-9443-C940-F7AA-B00665FB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US: Middle of the Pack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782391-29B5-7132-1450-FAB3FD984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34" y="93406"/>
            <a:ext cx="5096321" cy="6019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E02923-92EE-C095-AF8F-3A9B7D43BF73}"/>
              </a:ext>
            </a:extLst>
          </p:cNvPr>
          <p:cNvSpPr/>
          <p:nvPr/>
        </p:nvSpPr>
        <p:spPr bwMode="auto">
          <a:xfrm>
            <a:off x="6801687" y="3229437"/>
            <a:ext cx="4287845" cy="199563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D8A73-105E-62E2-8DAB-EA13A05C1255}"/>
              </a:ext>
            </a:extLst>
          </p:cNvPr>
          <p:cNvSpPr txBox="1"/>
          <p:nvPr/>
        </p:nvSpPr>
        <p:spPr>
          <a:xfrm>
            <a:off x="8443608" y="0"/>
            <a:ext cx="231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OECD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C39CF-39C3-A0B1-44B0-2D4487E683EF}"/>
              </a:ext>
            </a:extLst>
          </p:cNvPr>
          <p:cNvSpPr txBox="1"/>
          <p:nvPr/>
        </p:nvSpPr>
        <p:spPr>
          <a:xfrm>
            <a:off x="9912484" y="6089920"/>
            <a:ext cx="2140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theglobaleconomy.com </a:t>
            </a:r>
          </a:p>
        </p:txBody>
      </p:sp>
      <p:pic>
        <p:nvPicPr>
          <p:cNvPr id="10" name="Picture 8" descr="History - kvennafri.is">
            <a:extLst>
              <a:ext uri="{FF2B5EF4-FFF2-40B4-BE49-F238E27FC236}">
                <a16:creationId xmlns:a16="http://schemas.microsoft.com/office/drawing/2014/main" id="{1248C1ED-37CB-652D-491B-CAB9C368B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6" r="6626" b="-2"/>
          <a:stretch/>
        </p:blipFill>
        <p:spPr bwMode="auto">
          <a:xfrm>
            <a:off x="0" y="1105005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12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887FF1-43C0-FD75-C875-9DD6FAA2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600200"/>
            <a:ext cx="6937829" cy="4038600"/>
          </a:xfrm>
        </p:spPr>
        <p:txBody>
          <a:bodyPr/>
          <a:lstStyle/>
          <a:p>
            <a:r>
              <a:rPr lang="en-US" dirty="0"/>
              <a:t>Childcare is a </a:t>
            </a:r>
            <a:r>
              <a:rPr lang="en-US" i="1" dirty="0"/>
              <a:t>key support </a:t>
            </a:r>
            <a:r>
              <a:rPr lang="en-US" dirty="0"/>
              <a:t>for the workforce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5A0BC0-BE68-502F-FF7F-DC9AECB5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Childcare in Missouri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B9B0B-1698-21DF-C3E4-D7836548DB0E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92364-DD41-4A04-0F46-17CD00BD469F}"/>
              </a:ext>
            </a:extLst>
          </p:cNvPr>
          <p:cNvSpPr txBox="1"/>
          <p:nvPr/>
        </p:nvSpPr>
        <p:spPr>
          <a:xfrm>
            <a:off x="7600778" y="6423676"/>
            <a:ext cx="4240357" cy="46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</a:t>
            </a:r>
            <a:r>
              <a:rPr lang="en-US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https://www.stlouisfed.org/community-development/child-care-economic-impact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120E08-6808-21F9-D6D9-FB0CB43C4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25" y="2990850"/>
            <a:ext cx="4924425" cy="21907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DA9AB14-D91E-739B-1797-D8E164D80D3B}"/>
              </a:ext>
            </a:extLst>
          </p:cNvPr>
          <p:cNvGrpSpPr/>
          <p:nvPr/>
        </p:nvGrpSpPr>
        <p:grpSpPr>
          <a:xfrm>
            <a:off x="7600778" y="533305"/>
            <a:ext cx="3710247" cy="5326483"/>
            <a:chOff x="8179725" y="434324"/>
            <a:chExt cx="3710247" cy="53264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F1879B-F332-78F1-2543-3838F15F8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989" r="67548"/>
            <a:stretch/>
          </p:blipFill>
          <p:spPr>
            <a:xfrm>
              <a:off x="8418715" y="1219200"/>
              <a:ext cx="2695402" cy="20864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7C489C-51D3-9076-0773-996AB196F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087" t="5865"/>
            <a:stretch/>
          </p:blipFill>
          <p:spPr>
            <a:xfrm>
              <a:off x="8728529" y="3549621"/>
              <a:ext cx="2650671" cy="208917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B47A209-30C9-7AE1-ECBE-8DBAF757C6B6}"/>
                </a:ext>
              </a:extLst>
            </p:cNvPr>
            <p:cNvSpPr/>
            <p:nvPr/>
          </p:nvSpPr>
          <p:spPr bwMode="auto">
            <a:xfrm>
              <a:off x="9651076" y="1080655"/>
              <a:ext cx="1820488" cy="7635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05DA9E-4F59-D0D0-F036-FF6AFB95AB63}"/>
                </a:ext>
              </a:extLst>
            </p:cNvPr>
            <p:cNvSpPr/>
            <p:nvPr/>
          </p:nvSpPr>
          <p:spPr bwMode="auto">
            <a:xfrm>
              <a:off x="8418715" y="3304048"/>
              <a:ext cx="1820488" cy="7635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127DF6-E0E2-8281-ACEB-4BB77931BCDA}"/>
                </a:ext>
              </a:extLst>
            </p:cNvPr>
            <p:cNvSpPr txBox="1"/>
            <p:nvPr/>
          </p:nvSpPr>
          <p:spPr>
            <a:xfrm>
              <a:off x="8179725" y="3217026"/>
              <a:ext cx="1920240" cy="2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Non-parent     Parent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548DE1-A624-ECEC-18EB-D7A999A03860}"/>
                </a:ext>
              </a:extLst>
            </p:cNvPr>
            <p:cNvSpPr txBox="1"/>
            <p:nvPr/>
          </p:nvSpPr>
          <p:spPr>
            <a:xfrm>
              <a:off x="9969732" y="5516793"/>
              <a:ext cx="1920240" cy="24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Non-parent     Parent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44F523-B576-4FCF-F2E5-CF07FAC11955}"/>
                </a:ext>
              </a:extLst>
            </p:cNvPr>
            <p:cNvSpPr txBox="1"/>
            <p:nvPr/>
          </p:nvSpPr>
          <p:spPr>
            <a:xfrm>
              <a:off x="8820893" y="434324"/>
              <a:ext cx="2650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Labor Force Participation, 2021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0F3FBB1-7B20-CD89-64AB-9087B4217873}"/>
              </a:ext>
            </a:extLst>
          </p:cNvPr>
          <p:cNvSpPr/>
          <p:nvPr/>
        </p:nvSpPr>
        <p:spPr bwMode="auto">
          <a:xfrm>
            <a:off x="7448550" y="173182"/>
            <a:ext cx="3862475" cy="5951393"/>
          </a:xfrm>
          <a:prstGeom prst="rect">
            <a:avLst/>
          </a:prstGeom>
          <a:noFill/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26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8C4D93-A955-9F5F-50B0-DD8BE998CA86}"/>
              </a:ext>
            </a:extLst>
          </p:cNvPr>
          <p:cNvSpPr/>
          <p:nvPr/>
        </p:nvSpPr>
        <p:spPr bwMode="auto">
          <a:xfrm>
            <a:off x="-76200" y="1638300"/>
            <a:ext cx="12268200" cy="4155623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022E1-0CA3-F8B6-7B4B-B24F72ACE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Mothers of Young Children, Lack of Care Blocks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A73C01-3044-C29F-53CF-9D362C39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556" y="1783899"/>
            <a:ext cx="5364348" cy="3876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72140-E203-C0A5-C245-25EF54C23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71" y="2100491"/>
            <a:ext cx="5195275" cy="3510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CCFA55-DF1D-CC6B-4981-7EA261393134}"/>
              </a:ext>
            </a:extLst>
          </p:cNvPr>
          <p:cNvSpPr txBox="1"/>
          <p:nvPr/>
        </p:nvSpPr>
        <p:spPr>
          <a:xfrm>
            <a:off x="7105650" y="6410325"/>
            <a:ext cx="462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https://www.stlouisfed.org/on-the-economy/2022/feb/child-care-remains-central-equitable-recovery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EBE89-8E0A-AD05-7991-AC6AAE4FD7CE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4" name="Graphic 3" descr="Woman with baby with solid fill">
            <a:extLst>
              <a:ext uri="{FF2B5EF4-FFF2-40B4-BE49-F238E27FC236}">
                <a16:creationId xmlns:a16="http://schemas.microsoft.com/office/drawing/2014/main" id="{3D6077E7-F4D2-E40F-CF30-03C3F1634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71" y="1885689"/>
            <a:ext cx="914400" cy="914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64CBA6-D9DB-7100-BF5C-6AB8220066D8}"/>
              </a:ext>
            </a:extLst>
          </p:cNvPr>
          <p:cNvCxnSpPr>
            <a:stCxn id="5" idx="0"/>
            <a:endCxn id="5" idx="2"/>
          </p:cNvCxnSpPr>
          <p:nvPr/>
        </p:nvCxnSpPr>
        <p:spPr bwMode="auto">
          <a:xfrm>
            <a:off x="6057900" y="1638300"/>
            <a:ext cx="0" cy="415562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Graphic 12" descr="Baby Onesie outline">
            <a:extLst>
              <a:ext uri="{FF2B5EF4-FFF2-40B4-BE49-F238E27FC236}">
                <a16:creationId xmlns:a16="http://schemas.microsoft.com/office/drawing/2014/main" id="{354B4670-8AF1-1F80-6C30-A89650DDC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4582" y="521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9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887FF1-43C0-FD75-C875-9DD6FAA2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600200"/>
            <a:ext cx="5454650" cy="4038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Childcare is a </a:t>
            </a:r>
            <a:r>
              <a:rPr lang="en-US" i="1" dirty="0"/>
              <a:t>key support </a:t>
            </a:r>
            <a:r>
              <a:rPr lang="en-US" dirty="0"/>
              <a:t>for the workforce, yet…</a:t>
            </a:r>
          </a:p>
          <a:p>
            <a:r>
              <a:rPr lang="en-US" b="1" dirty="0"/>
              <a:t>Unavailable</a:t>
            </a:r>
            <a:r>
              <a:rPr lang="en-US" dirty="0"/>
              <a:t>: Over half of Missourians live in a childcare desert</a:t>
            </a:r>
          </a:p>
          <a:p>
            <a:r>
              <a:rPr lang="en-US" b="1" dirty="0"/>
              <a:t>Unaffordable</a:t>
            </a:r>
            <a:r>
              <a:rPr lang="en-US" dirty="0"/>
              <a:t>: Average cost is $8,100/year per child; 13% of median household income</a:t>
            </a:r>
          </a:p>
          <a:p>
            <a:pPr lvl="1"/>
            <a:r>
              <a:rPr lang="en-US" sz="1800" dirty="0"/>
              <a:t>Single moms: 97% nationwide would find average cost of care unaffordable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5A0BC0-BE68-502F-FF7F-DC9AECB5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Childcare in Missouri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B9B0B-1698-21DF-C3E4-D7836548DB0E}"/>
              </a:ext>
            </a:extLst>
          </p:cNvPr>
          <p:cNvSpPr/>
          <p:nvPr/>
        </p:nvSpPr>
        <p:spPr bwMode="auto">
          <a:xfrm>
            <a:off x="9358745" y="173182"/>
            <a:ext cx="2473037" cy="2652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92364-DD41-4A04-0F46-17CD00BD469F}"/>
              </a:ext>
            </a:extLst>
          </p:cNvPr>
          <p:cNvSpPr txBox="1"/>
          <p:nvPr/>
        </p:nvSpPr>
        <p:spPr>
          <a:xfrm>
            <a:off x="7600778" y="6423676"/>
            <a:ext cx="4240357" cy="46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</a:t>
            </a:r>
            <a:r>
              <a:rPr lang="en-US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https://www.stlouisfed.org/community-development/child-care-economic-impact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4AF74-89DA-864A-524D-9A479F127EC6}"/>
              </a:ext>
            </a:extLst>
          </p:cNvPr>
          <p:cNvSpPr/>
          <p:nvPr/>
        </p:nvSpPr>
        <p:spPr bwMode="auto">
          <a:xfrm>
            <a:off x="6435725" y="-28574"/>
            <a:ext cx="5756275" cy="6400799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7A7AE9-D861-3753-5E3F-C85B76A8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066925"/>
            <a:ext cx="539115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2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0EFF28-24FE-2482-40AF-CE6397B4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600200"/>
            <a:ext cx="5004526" cy="403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Women (and in particular, mothers of young children) are powering the rebound in the overall LFP rate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Highly educated</a:t>
            </a:r>
          </a:p>
          <a:p>
            <a:pPr lvl="1">
              <a:spcAft>
                <a:spcPts val="1800"/>
              </a:spcAft>
            </a:pPr>
            <a:r>
              <a:rPr lang="en-US" sz="2000" dirty="0"/>
              <a:t>Married</a:t>
            </a:r>
          </a:p>
          <a:p>
            <a:r>
              <a:rPr lang="en-US" sz="2000" dirty="0"/>
              <a:t>In 2023, Missouri made its largest investment in early childhood education—$160 million, including $78 million to boost child care subsidies and another $82 million for state-funded prekindergarten programs.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BFC752-7624-66DC-4E9B-B693D4FA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Mothers with Young Children Powering Workforce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CEEA9-2F86-81EF-A957-D3C42633B8C5}"/>
              </a:ext>
            </a:extLst>
          </p:cNvPr>
          <p:cNvSpPr/>
          <p:nvPr/>
        </p:nvSpPr>
        <p:spPr bwMode="auto">
          <a:xfrm>
            <a:off x="9181785" y="128469"/>
            <a:ext cx="2758314" cy="3702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2EBD9622-8789-5F7E-D14D-8E18EA74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5" y="1466850"/>
            <a:ext cx="5408023" cy="458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AD961-699B-3994-D1B6-36EF8091EEA4}"/>
              </a:ext>
            </a:extLst>
          </p:cNvPr>
          <p:cNvSpPr txBox="1"/>
          <p:nvPr/>
        </p:nvSpPr>
        <p:spPr>
          <a:xfrm>
            <a:off x="7758616" y="6456590"/>
            <a:ext cx="3890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Brookings, Bauer &amp; Wang (Aug. 2023)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C775B15-C9A6-A305-1391-A1B16E797E90}"/>
              </a:ext>
            </a:extLst>
          </p:cNvPr>
          <p:cNvSpPr/>
          <p:nvPr/>
        </p:nvSpPr>
        <p:spPr bwMode="auto">
          <a:xfrm rot="16200000">
            <a:off x="9427033" y="1992086"/>
            <a:ext cx="217714" cy="36575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835478-813A-5F7C-4CCB-054F718D02CA}"/>
              </a:ext>
            </a:extLst>
          </p:cNvPr>
          <p:cNvCxnSpPr/>
          <p:nvPr/>
        </p:nvCxnSpPr>
        <p:spPr bwMode="auto">
          <a:xfrm flipV="1">
            <a:off x="9665158" y="2700201"/>
            <a:ext cx="0" cy="2786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693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FedSTL">
  <a:themeElements>
    <a:clrScheme name="FedST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edSTL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FedST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Internal v2" id="{0094DF05-D1FF-8B45-A5C8-2C7108B1CB40}" vid="{1D9A319D-FC18-DD47-B0DF-6372C9C1D630}"/>
    </a:ext>
  </a:extLst>
</a:theme>
</file>

<file path=ppt/theme/theme2.xml><?xml version="1.0" encoding="utf-8"?>
<a:theme xmlns:a="http://schemas.openxmlformats.org/drawingml/2006/main" name="Navy Footer">
  <a:themeElements>
    <a:clrScheme name="Federal Reserve 8H">
      <a:dk1>
        <a:srgbClr val="000000"/>
      </a:dk1>
      <a:lt1>
        <a:srgbClr val="FFFFFF"/>
      </a:lt1>
      <a:dk2>
        <a:srgbClr val="0F2C51"/>
      </a:dk2>
      <a:lt2>
        <a:srgbClr val="EEECE1"/>
      </a:lt2>
      <a:accent1>
        <a:srgbClr val="CC9800"/>
      </a:accent1>
      <a:accent2>
        <a:srgbClr val="00AEEF"/>
      </a:accent2>
      <a:accent3>
        <a:srgbClr val="006754"/>
      </a:accent3>
      <a:accent4>
        <a:srgbClr val="E5E060"/>
      </a:accent4>
      <a:accent5>
        <a:srgbClr val="F7921E"/>
      </a:accent5>
      <a:accent6>
        <a:srgbClr val="DA1A32"/>
      </a:accent6>
      <a:hlink>
        <a:srgbClr val="870051"/>
      </a:hlink>
      <a:folHlink>
        <a:srgbClr val="800080"/>
      </a:folHlink>
    </a:clrScheme>
    <a:fontScheme name="1_FedSTL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ysDot"/>
          <a:round/>
          <a:headEnd type="none" w="med" len="med"/>
          <a:tailEnd type="triangle" w="lg" len="sm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spcAft>
            <a:spcPts val="1200"/>
          </a:spcAft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FedST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dST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dST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2 Internal v1" id="{8B9616CD-2C3B-B441-8D03-7B27A2C5058A}" vid="{0885DE46-AECA-9341-9009-80FB1BCDFAC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1348</Words>
  <Application>Microsoft Office PowerPoint</Application>
  <PresentationFormat>Widescreen</PresentationFormat>
  <Paragraphs>167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Narrow</vt:lpstr>
      <vt:lpstr>Bembo</vt:lpstr>
      <vt:lpstr>Calibri</vt:lpstr>
      <vt:lpstr>Lucida Grande</vt:lpstr>
      <vt:lpstr>Times</vt:lpstr>
      <vt:lpstr>1_FedSTL</vt:lpstr>
      <vt:lpstr>Navy Footer</vt:lpstr>
      <vt:lpstr>Women in the Economy: An Underleveraged Powerhouse and Why it Matters to Businesses and Communities </vt:lpstr>
      <vt:lpstr>Overview of Topics</vt:lpstr>
      <vt:lpstr>PowerPoint Presentation</vt:lpstr>
      <vt:lpstr>Women’s Employment Trends Upward While Men’s Trends Downward</vt:lpstr>
      <vt:lpstr>US: Middle of the Pack</vt:lpstr>
      <vt:lpstr>Childcare in Missouri</vt:lpstr>
      <vt:lpstr>For Mothers of Young Children, Lack of Care Blocks Work</vt:lpstr>
      <vt:lpstr>Childcare in Missouri</vt:lpstr>
      <vt:lpstr>Mothers with Young Children Powering Workforce</vt:lpstr>
      <vt:lpstr>PowerPoint Presentation</vt:lpstr>
      <vt:lpstr>Economic Gaps</vt:lpstr>
      <vt:lpstr>PowerPoint Presentation</vt:lpstr>
      <vt:lpstr>Gender Gap Larger for Women of Color and Single Mothers</vt:lpstr>
      <vt:lpstr>Gender Gap Larger for Women of Color and Single Mothers</vt:lpstr>
      <vt:lpstr>Who Qualifies for Social Security? </vt:lpstr>
      <vt:lpstr>Who Qualifies for Social Security? (Ex) Spouses Can</vt:lpstr>
      <vt:lpstr>Who Qualifies for Social Security? (Ex) Spouses Can</vt:lpstr>
      <vt:lpstr>PowerPoint Presentation</vt:lpstr>
      <vt:lpstr>Why including women fully benefits us all</vt:lpstr>
      <vt:lpstr>Why including women fully benefits us all</vt:lpstr>
      <vt:lpstr>Why including women fully benefits us all</vt:lpstr>
      <vt:lpstr>Why including women fully benefits us all</vt:lpstr>
      <vt:lpstr>PowerPoint Presentation</vt:lpstr>
      <vt:lpstr>Gains from Equity</vt:lpstr>
      <vt:lpstr>Conclusion: Supporting Women Benefits Us All</vt:lpstr>
      <vt:lpstr>Conclusion: Supporting Women Benefits Us All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Inequality and Poverty through a Demographic Lens</dc:title>
  <dc:creator>Kent, Ana H</dc:creator>
  <cp:lastModifiedBy>Kent, Ana H</cp:lastModifiedBy>
  <cp:revision>43</cp:revision>
  <dcterms:created xsi:type="dcterms:W3CDTF">2023-02-27T22:06:53Z</dcterms:created>
  <dcterms:modified xsi:type="dcterms:W3CDTF">2024-04-24T19:12:18Z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51c2f0d-b3ff-4d77-9838-7b0e82bdd7ab_Enabled">
    <vt:lpwstr>true</vt:lpwstr>
  </property>
  <property fmtid="{D5CDD505-2E9C-101B-9397-08002B2CF9AE}" pid="3" name="MSIP_Label_b51c2f0d-b3ff-4d77-9838-7b0e82bdd7ab_SetDate">
    <vt:lpwstr>2023-03-01T17:08:42Z</vt:lpwstr>
  </property>
  <property fmtid="{D5CDD505-2E9C-101B-9397-08002B2CF9AE}" pid="4" name="MSIP_Label_b51c2f0d-b3ff-4d77-9838-7b0e82bdd7ab_Method">
    <vt:lpwstr>Privileged</vt:lpwstr>
  </property>
  <property fmtid="{D5CDD505-2E9C-101B-9397-08002B2CF9AE}" pid="5" name="MSIP_Label_b51c2f0d-b3ff-4d77-9838-7b0e82bdd7ab_Name">
    <vt:lpwstr>b51c2f0d-b3ff-4d77-9838-7b0e82bdd7ab</vt:lpwstr>
  </property>
  <property fmtid="{D5CDD505-2E9C-101B-9397-08002B2CF9AE}" pid="6" name="MSIP_Label_b51c2f0d-b3ff-4d77-9838-7b0e82bdd7ab_SiteId">
    <vt:lpwstr>b397c653-5b19-463f-b9fc-af658ded9128</vt:lpwstr>
  </property>
  <property fmtid="{D5CDD505-2E9C-101B-9397-08002B2CF9AE}" pid="7" name="MSIP_Label_b51c2f0d-b3ff-4d77-9838-7b0e82bdd7ab_ActionId">
    <vt:lpwstr>e12b9b9b-4423-4a69-906a-bcc5d03a6bdc</vt:lpwstr>
  </property>
  <property fmtid="{D5CDD505-2E9C-101B-9397-08002B2CF9AE}" pid="8" name="MSIP_Label_b51c2f0d-b3ff-4d77-9838-7b0e82bdd7ab_ContentBits">
    <vt:lpwstr>1</vt:lpwstr>
  </property>
</Properties>
</file>